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58" r:id="rId3"/>
    <p:sldId id="274" r:id="rId4"/>
    <p:sldId id="261" r:id="rId5"/>
    <p:sldId id="260" r:id="rId6"/>
    <p:sldId id="265" r:id="rId7"/>
    <p:sldId id="275" r:id="rId8"/>
    <p:sldId id="259" r:id="rId9"/>
    <p:sldId id="277" r:id="rId10"/>
    <p:sldId id="262" r:id="rId11"/>
    <p:sldId id="276" r:id="rId12"/>
    <p:sldId id="263" r:id="rId13"/>
    <p:sldId id="266" r:id="rId14"/>
    <p:sldId id="268" r:id="rId15"/>
    <p:sldId id="257" r:id="rId16"/>
    <p:sldId id="267" r:id="rId17"/>
    <p:sldId id="270" r:id="rId18"/>
    <p:sldId id="269" r:id="rId19"/>
    <p:sldId id="272" r:id="rId20"/>
    <p:sldId id="273" r:id="rId21"/>
  </p:sldIdLst>
  <p:sldSz cx="12192000" cy="6858000"/>
  <p:notesSz cx="6858000" cy="9144000"/>
  <p:defaultTextStyle>
    <a:defPPr>
      <a:defRPr lang="ar-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60" d="100"/>
          <a:sy n="60" d="100"/>
        </p:scale>
        <p:origin x="1320" y="7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08D4C1-B3C0-4ED3-80F0-52BC0D39E77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ar-SA"/>
          </a:p>
        </p:txBody>
      </p:sp>
      <p:sp>
        <p:nvSpPr>
          <p:cNvPr id="3" name="Subtitle 2">
            <a:extLst>
              <a:ext uri="{FF2B5EF4-FFF2-40B4-BE49-F238E27FC236}">
                <a16:creationId xmlns:a16="http://schemas.microsoft.com/office/drawing/2014/main" id="{54F086B8-5F07-452B-B64D-2E2EDC842B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ar-SA"/>
          </a:p>
        </p:txBody>
      </p:sp>
      <p:sp>
        <p:nvSpPr>
          <p:cNvPr id="4" name="Date Placeholder 3">
            <a:extLst>
              <a:ext uri="{FF2B5EF4-FFF2-40B4-BE49-F238E27FC236}">
                <a16:creationId xmlns:a16="http://schemas.microsoft.com/office/drawing/2014/main" id="{A9A7F0EB-CB4E-45DA-BBF3-72A59543CD80}"/>
              </a:ext>
            </a:extLst>
          </p:cNvPr>
          <p:cNvSpPr>
            <a:spLocks noGrp="1"/>
          </p:cNvSpPr>
          <p:nvPr>
            <p:ph type="dt" sz="half" idx="10"/>
          </p:nvPr>
        </p:nvSpPr>
        <p:spPr/>
        <p:txBody>
          <a:bodyPr/>
          <a:lstStyle/>
          <a:p>
            <a:fld id="{3B5579B1-D090-4E66-A6B2-F5BA720A6882}" type="datetimeFigureOut">
              <a:rPr lang="ar-SA" smtClean="0"/>
              <a:t>30/05/1439</a:t>
            </a:fld>
            <a:endParaRPr lang="ar-SA"/>
          </a:p>
        </p:txBody>
      </p:sp>
      <p:sp>
        <p:nvSpPr>
          <p:cNvPr id="5" name="Footer Placeholder 4">
            <a:extLst>
              <a:ext uri="{FF2B5EF4-FFF2-40B4-BE49-F238E27FC236}">
                <a16:creationId xmlns:a16="http://schemas.microsoft.com/office/drawing/2014/main" id="{CFCADC4F-A22E-4C24-8346-C821949C5A17}"/>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AB428315-75A9-491B-A69E-9FDDBC3EED2E}"/>
              </a:ext>
            </a:extLst>
          </p:cNvPr>
          <p:cNvSpPr>
            <a:spLocks noGrp="1"/>
          </p:cNvSpPr>
          <p:nvPr>
            <p:ph type="sldNum" sz="quarter" idx="12"/>
          </p:nvPr>
        </p:nvSpPr>
        <p:spPr/>
        <p:txBody>
          <a:bodyPr/>
          <a:lstStyle/>
          <a:p>
            <a:fld id="{96EDDC7B-7885-4F55-8810-34B1ECF5B888}" type="slidenum">
              <a:rPr lang="ar-SA" smtClean="0"/>
              <a:t>‹#›</a:t>
            </a:fld>
            <a:endParaRPr lang="ar-SA"/>
          </a:p>
        </p:txBody>
      </p:sp>
    </p:spTree>
    <p:extLst>
      <p:ext uri="{BB962C8B-B14F-4D97-AF65-F5344CB8AC3E}">
        <p14:creationId xmlns:p14="http://schemas.microsoft.com/office/powerpoint/2010/main" val="2605087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90445B-805B-41D9-ABDB-367AFD9DF5D5}"/>
              </a:ext>
            </a:extLst>
          </p:cNvPr>
          <p:cNvSpPr>
            <a:spLocks noGrp="1"/>
          </p:cNvSpPr>
          <p:nvPr>
            <p:ph type="title"/>
          </p:nvPr>
        </p:nvSpPr>
        <p:spPr/>
        <p:txBody>
          <a:bodyPr/>
          <a:lstStyle/>
          <a:p>
            <a:r>
              <a:rPr lang="en-US"/>
              <a:t>Click to edit Master title style</a:t>
            </a:r>
            <a:endParaRPr lang="ar-SA"/>
          </a:p>
        </p:txBody>
      </p:sp>
      <p:sp>
        <p:nvSpPr>
          <p:cNvPr id="3" name="Vertical Text Placeholder 2">
            <a:extLst>
              <a:ext uri="{FF2B5EF4-FFF2-40B4-BE49-F238E27FC236}">
                <a16:creationId xmlns:a16="http://schemas.microsoft.com/office/drawing/2014/main" id="{0BC0D8F8-BEE0-46E6-8ED6-BBF2D09FC1A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3291B9C9-B2DB-4C1D-A6FB-295A68D94CAF}"/>
              </a:ext>
            </a:extLst>
          </p:cNvPr>
          <p:cNvSpPr>
            <a:spLocks noGrp="1"/>
          </p:cNvSpPr>
          <p:nvPr>
            <p:ph type="dt" sz="half" idx="10"/>
          </p:nvPr>
        </p:nvSpPr>
        <p:spPr/>
        <p:txBody>
          <a:bodyPr/>
          <a:lstStyle/>
          <a:p>
            <a:fld id="{3B5579B1-D090-4E66-A6B2-F5BA720A6882}" type="datetimeFigureOut">
              <a:rPr lang="ar-SA" smtClean="0"/>
              <a:t>30/05/1439</a:t>
            </a:fld>
            <a:endParaRPr lang="ar-SA"/>
          </a:p>
        </p:txBody>
      </p:sp>
      <p:sp>
        <p:nvSpPr>
          <p:cNvPr id="5" name="Footer Placeholder 4">
            <a:extLst>
              <a:ext uri="{FF2B5EF4-FFF2-40B4-BE49-F238E27FC236}">
                <a16:creationId xmlns:a16="http://schemas.microsoft.com/office/drawing/2014/main" id="{1AEB0575-B5AC-4FAE-A559-7C0EE978B9D0}"/>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A3E4834C-B517-4BAD-A88B-909675233C22}"/>
              </a:ext>
            </a:extLst>
          </p:cNvPr>
          <p:cNvSpPr>
            <a:spLocks noGrp="1"/>
          </p:cNvSpPr>
          <p:nvPr>
            <p:ph type="sldNum" sz="quarter" idx="12"/>
          </p:nvPr>
        </p:nvSpPr>
        <p:spPr/>
        <p:txBody>
          <a:bodyPr/>
          <a:lstStyle/>
          <a:p>
            <a:fld id="{96EDDC7B-7885-4F55-8810-34B1ECF5B888}" type="slidenum">
              <a:rPr lang="ar-SA" smtClean="0"/>
              <a:t>‹#›</a:t>
            </a:fld>
            <a:endParaRPr lang="ar-SA"/>
          </a:p>
        </p:txBody>
      </p:sp>
    </p:spTree>
    <p:extLst>
      <p:ext uri="{BB962C8B-B14F-4D97-AF65-F5344CB8AC3E}">
        <p14:creationId xmlns:p14="http://schemas.microsoft.com/office/powerpoint/2010/main" val="13150387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F495F57-A919-4D41-9597-BD79E6F8C67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ar-SA"/>
          </a:p>
        </p:txBody>
      </p:sp>
      <p:sp>
        <p:nvSpPr>
          <p:cNvPr id="3" name="Vertical Text Placeholder 2">
            <a:extLst>
              <a:ext uri="{FF2B5EF4-FFF2-40B4-BE49-F238E27FC236}">
                <a16:creationId xmlns:a16="http://schemas.microsoft.com/office/drawing/2014/main" id="{D73D076D-D4AA-4963-A187-861F01DC915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BDD574A3-DDD6-48B7-B95E-A68E001FF9F9}"/>
              </a:ext>
            </a:extLst>
          </p:cNvPr>
          <p:cNvSpPr>
            <a:spLocks noGrp="1"/>
          </p:cNvSpPr>
          <p:nvPr>
            <p:ph type="dt" sz="half" idx="10"/>
          </p:nvPr>
        </p:nvSpPr>
        <p:spPr/>
        <p:txBody>
          <a:bodyPr/>
          <a:lstStyle/>
          <a:p>
            <a:fld id="{3B5579B1-D090-4E66-A6B2-F5BA720A6882}" type="datetimeFigureOut">
              <a:rPr lang="ar-SA" smtClean="0"/>
              <a:t>30/05/1439</a:t>
            </a:fld>
            <a:endParaRPr lang="ar-SA"/>
          </a:p>
        </p:txBody>
      </p:sp>
      <p:sp>
        <p:nvSpPr>
          <p:cNvPr id="5" name="Footer Placeholder 4">
            <a:extLst>
              <a:ext uri="{FF2B5EF4-FFF2-40B4-BE49-F238E27FC236}">
                <a16:creationId xmlns:a16="http://schemas.microsoft.com/office/drawing/2014/main" id="{41E09468-5FE5-46ED-BDC7-66BD28AEC649}"/>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35C85839-DDEC-4EB8-83EC-74E46FDE3971}"/>
              </a:ext>
            </a:extLst>
          </p:cNvPr>
          <p:cNvSpPr>
            <a:spLocks noGrp="1"/>
          </p:cNvSpPr>
          <p:nvPr>
            <p:ph type="sldNum" sz="quarter" idx="12"/>
          </p:nvPr>
        </p:nvSpPr>
        <p:spPr/>
        <p:txBody>
          <a:bodyPr/>
          <a:lstStyle/>
          <a:p>
            <a:fld id="{96EDDC7B-7885-4F55-8810-34B1ECF5B888}" type="slidenum">
              <a:rPr lang="ar-SA" smtClean="0"/>
              <a:t>‹#›</a:t>
            </a:fld>
            <a:endParaRPr lang="ar-SA"/>
          </a:p>
        </p:txBody>
      </p:sp>
    </p:spTree>
    <p:extLst>
      <p:ext uri="{BB962C8B-B14F-4D97-AF65-F5344CB8AC3E}">
        <p14:creationId xmlns:p14="http://schemas.microsoft.com/office/powerpoint/2010/main" val="38412150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6475E-2D15-4143-B529-18599680D2C3}"/>
              </a:ext>
            </a:extLst>
          </p:cNvPr>
          <p:cNvSpPr>
            <a:spLocks noGrp="1"/>
          </p:cNvSpPr>
          <p:nvPr>
            <p:ph type="title"/>
          </p:nvPr>
        </p:nvSpPr>
        <p:spPr/>
        <p:txBody>
          <a:bodyPr/>
          <a:lstStyle/>
          <a:p>
            <a:r>
              <a:rPr lang="en-US"/>
              <a:t>Click to edit Master title style</a:t>
            </a:r>
            <a:endParaRPr lang="ar-SA"/>
          </a:p>
        </p:txBody>
      </p:sp>
      <p:sp>
        <p:nvSpPr>
          <p:cNvPr id="3" name="Content Placeholder 2">
            <a:extLst>
              <a:ext uri="{FF2B5EF4-FFF2-40B4-BE49-F238E27FC236}">
                <a16:creationId xmlns:a16="http://schemas.microsoft.com/office/drawing/2014/main" id="{937BDEBA-8240-4777-9DFF-F61390BF49B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332C7694-4599-4B15-8A96-B92A74E0E010}"/>
              </a:ext>
            </a:extLst>
          </p:cNvPr>
          <p:cNvSpPr>
            <a:spLocks noGrp="1"/>
          </p:cNvSpPr>
          <p:nvPr>
            <p:ph type="dt" sz="half" idx="10"/>
          </p:nvPr>
        </p:nvSpPr>
        <p:spPr/>
        <p:txBody>
          <a:bodyPr/>
          <a:lstStyle/>
          <a:p>
            <a:fld id="{3B5579B1-D090-4E66-A6B2-F5BA720A6882}" type="datetimeFigureOut">
              <a:rPr lang="ar-SA" smtClean="0"/>
              <a:t>30/05/1439</a:t>
            </a:fld>
            <a:endParaRPr lang="ar-SA"/>
          </a:p>
        </p:txBody>
      </p:sp>
      <p:sp>
        <p:nvSpPr>
          <p:cNvPr id="5" name="Footer Placeholder 4">
            <a:extLst>
              <a:ext uri="{FF2B5EF4-FFF2-40B4-BE49-F238E27FC236}">
                <a16:creationId xmlns:a16="http://schemas.microsoft.com/office/drawing/2014/main" id="{DD2F2E4C-75EA-4D01-95D6-8C7DC7B10243}"/>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980D9EB4-D919-4D9B-AE29-121E8E6FF6A2}"/>
              </a:ext>
            </a:extLst>
          </p:cNvPr>
          <p:cNvSpPr>
            <a:spLocks noGrp="1"/>
          </p:cNvSpPr>
          <p:nvPr>
            <p:ph type="sldNum" sz="quarter" idx="12"/>
          </p:nvPr>
        </p:nvSpPr>
        <p:spPr/>
        <p:txBody>
          <a:bodyPr/>
          <a:lstStyle/>
          <a:p>
            <a:fld id="{96EDDC7B-7885-4F55-8810-34B1ECF5B888}" type="slidenum">
              <a:rPr lang="ar-SA" smtClean="0"/>
              <a:t>‹#›</a:t>
            </a:fld>
            <a:endParaRPr lang="ar-SA"/>
          </a:p>
        </p:txBody>
      </p:sp>
    </p:spTree>
    <p:extLst>
      <p:ext uri="{BB962C8B-B14F-4D97-AF65-F5344CB8AC3E}">
        <p14:creationId xmlns:p14="http://schemas.microsoft.com/office/powerpoint/2010/main" val="8538043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A01F7-995D-4AC4-B7FE-8CF17297C90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ar-SA"/>
          </a:p>
        </p:txBody>
      </p:sp>
      <p:sp>
        <p:nvSpPr>
          <p:cNvPr id="3" name="Text Placeholder 2">
            <a:extLst>
              <a:ext uri="{FF2B5EF4-FFF2-40B4-BE49-F238E27FC236}">
                <a16:creationId xmlns:a16="http://schemas.microsoft.com/office/drawing/2014/main" id="{268578D8-B3BC-4222-AC93-2D1D97E54F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F2AD391-488B-4141-BE43-DE3D1F35A5E1}"/>
              </a:ext>
            </a:extLst>
          </p:cNvPr>
          <p:cNvSpPr>
            <a:spLocks noGrp="1"/>
          </p:cNvSpPr>
          <p:nvPr>
            <p:ph type="dt" sz="half" idx="10"/>
          </p:nvPr>
        </p:nvSpPr>
        <p:spPr/>
        <p:txBody>
          <a:bodyPr/>
          <a:lstStyle/>
          <a:p>
            <a:fld id="{3B5579B1-D090-4E66-A6B2-F5BA720A6882}" type="datetimeFigureOut">
              <a:rPr lang="ar-SA" smtClean="0"/>
              <a:t>30/05/1439</a:t>
            </a:fld>
            <a:endParaRPr lang="ar-SA"/>
          </a:p>
        </p:txBody>
      </p:sp>
      <p:sp>
        <p:nvSpPr>
          <p:cNvPr id="5" name="Footer Placeholder 4">
            <a:extLst>
              <a:ext uri="{FF2B5EF4-FFF2-40B4-BE49-F238E27FC236}">
                <a16:creationId xmlns:a16="http://schemas.microsoft.com/office/drawing/2014/main" id="{837B75DD-18E1-4594-856A-CB6F758F65A5}"/>
              </a:ext>
            </a:extLst>
          </p:cNvPr>
          <p:cNvSpPr>
            <a:spLocks noGrp="1"/>
          </p:cNvSpPr>
          <p:nvPr>
            <p:ph type="ftr" sz="quarter" idx="11"/>
          </p:nvPr>
        </p:nvSpPr>
        <p:spPr/>
        <p:txBody>
          <a:bodyPr/>
          <a:lstStyle/>
          <a:p>
            <a:endParaRPr lang="ar-SA"/>
          </a:p>
        </p:txBody>
      </p:sp>
      <p:sp>
        <p:nvSpPr>
          <p:cNvPr id="6" name="Slide Number Placeholder 5">
            <a:extLst>
              <a:ext uri="{FF2B5EF4-FFF2-40B4-BE49-F238E27FC236}">
                <a16:creationId xmlns:a16="http://schemas.microsoft.com/office/drawing/2014/main" id="{BEE564D2-CBC9-4BB6-AB77-8146AF6C6624}"/>
              </a:ext>
            </a:extLst>
          </p:cNvPr>
          <p:cNvSpPr>
            <a:spLocks noGrp="1"/>
          </p:cNvSpPr>
          <p:nvPr>
            <p:ph type="sldNum" sz="quarter" idx="12"/>
          </p:nvPr>
        </p:nvSpPr>
        <p:spPr/>
        <p:txBody>
          <a:bodyPr/>
          <a:lstStyle/>
          <a:p>
            <a:fld id="{96EDDC7B-7885-4F55-8810-34B1ECF5B888}" type="slidenum">
              <a:rPr lang="ar-SA" smtClean="0"/>
              <a:t>‹#›</a:t>
            </a:fld>
            <a:endParaRPr lang="ar-SA"/>
          </a:p>
        </p:txBody>
      </p:sp>
    </p:spTree>
    <p:extLst>
      <p:ext uri="{BB962C8B-B14F-4D97-AF65-F5344CB8AC3E}">
        <p14:creationId xmlns:p14="http://schemas.microsoft.com/office/powerpoint/2010/main" val="16537691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0A613-5138-4F5A-8276-01AE69362BFA}"/>
              </a:ext>
            </a:extLst>
          </p:cNvPr>
          <p:cNvSpPr>
            <a:spLocks noGrp="1"/>
          </p:cNvSpPr>
          <p:nvPr>
            <p:ph type="title"/>
          </p:nvPr>
        </p:nvSpPr>
        <p:spPr/>
        <p:txBody>
          <a:bodyPr/>
          <a:lstStyle/>
          <a:p>
            <a:r>
              <a:rPr lang="en-US"/>
              <a:t>Click to edit Master title style</a:t>
            </a:r>
            <a:endParaRPr lang="ar-SA"/>
          </a:p>
        </p:txBody>
      </p:sp>
      <p:sp>
        <p:nvSpPr>
          <p:cNvPr id="3" name="Content Placeholder 2">
            <a:extLst>
              <a:ext uri="{FF2B5EF4-FFF2-40B4-BE49-F238E27FC236}">
                <a16:creationId xmlns:a16="http://schemas.microsoft.com/office/drawing/2014/main" id="{8CBAFA7D-FBF5-46B6-A62E-E1C883A8C63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Content Placeholder 3">
            <a:extLst>
              <a:ext uri="{FF2B5EF4-FFF2-40B4-BE49-F238E27FC236}">
                <a16:creationId xmlns:a16="http://schemas.microsoft.com/office/drawing/2014/main" id="{B81D0251-FA27-4F29-A235-ECF2C145988A}"/>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5" name="Date Placeholder 4">
            <a:extLst>
              <a:ext uri="{FF2B5EF4-FFF2-40B4-BE49-F238E27FC236}">
                <a16:creationId xmlns:a16="http://schemas.microsoft.com/office/drawing/2014/main" id="{CBE5B9DE-A443-428A-8F59-C8B291B641AC}"/>
              </a:ext>
            </a:extLst>
          </p:cNvPr>
          <p:cNvSpPr>
            <a:spLocks noGrp="1"/>
          </p:cNvSpPr>
          <p:nvPr>
            <p:ph type="dt" sz="half" idx="10"/>
          </p:nvPr>
        </p:nvSpPr>
        <p:spPr/>
        <p:txBody>
          <a:bodyPr/>
          <a:lstStyle/>
          <a:p>
            <a:fld id="{3B5579B1-D090-4E66-A6B2-F5BA720A6882}" type="datetimeFigureOut">
              <a:rPr lang="ar-SA" smtClean="0"/>
              <a:t>30/05/1439</a:t>
            </a:fld>
            <a:endParaRPr lang="ar-SA"/>
          </a:p>
        </p:txBody>
      </p:sp>
      <p:sp>
        <p:nvSpPr>
          <p:cNvPr id="6" name="Footer Placeholder 5">
            <a:extLst>
              <a:ext uri="{FF2B5EF4-FFF2-40B4-BE49-F238E27FC236}">
                <a16:creationId xmlns:a16="http://schemas.microsoft.com/office/drawing/2014/main" id="{020E9FBE-BC6B-441E-88AF-6AA892954100}"/>
              </a:ext>
            </a:extLst>
          </p:cNvPr>
          <p:cNvSpPr>
            <a:spLocks noGrp="1"/>
          </p:cNvSpPr>
          <p:nvPr>
            <p:ph type="ftr" sz="quarter" idx="11"/>
          </p:nvPr>
        </p:nvSpPr>
        <p:spPr/>
        <p:txBody>
          <a:bodyPr/>
          <a:lstStyle/>
          <a:p>
            <a:endParaRPr lang="ar-SA"/>
          </a:p>
        </p:txBody>
      </p:sp>
      <p:sp>
        <p:nvSpPr>
          <p:cNvPr id="7" name="Slide Number Placeholder 6">
            <a:extLst>
              <a:ext uri="{FF2B5EF4-FFF2-40B4-BE49-F238E27FC236}">
                <a16:creationId xmlns:a16="http://schemas.microsoft.com/office/drawing/2014/main" id="{A1546CC2-3A18-4811-A6FB-CA0EB2CA8313}"/>
              </a:ext>
            </a:extLst>
          </p:cNvPr>
          <p:cNvSpPr>
            <a:spLocks noGrp="1"/>
          </p:cNvSpPr>
          <p:nvPr>
            <p:ph type="sldNum" sz="quarter" idx="12"/>
          </p:nvPr>
        </p:nvSpPr>
        <p:spPr/>
        <p:txBody>
          <a:bodyPr/>
          <a:lstStyle/>
          <a:p>
            <a:fld id="{96EDDC7B-7885-4F55-8810-34B1ECF5B888}" type="slidenum">
              <a:rPr lang="ar-SA" smtClean="0"/>
              <a:t>‹#›</a:t>
            </a:fld>
            <a:endParaRPr lang="ar-SA"/>
          </a:p>
        </p:txBody>
      </p:sp>
    </p:spTree>
    <p:extLst>
      <p:ext uri="{BB962C8B-B14F-4D97-AF65-F5344CB8AC3E}">
        <p14:creationId xmlns:p14="http://schemas.microsoft.com/office/powerpoint/2010/main" val="3037377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6F084-F712-494C-AA76-4F15F0694859}"/>
              </a:ext>
            </a:extLst>
          </p:cNvPr>
          <p:cNvSpPr>
            <a:spLocks noGrp="1"/>
          </p:cNvSpPr>
          <p:nvPr>
            <p:ph type="title"/>
          </p:nvPr>
        </p:nvSpPr>
        <p:spPr>
          <a:xfrm>
            <a:off x="839788" y="365125"/>
            <a:ext cx="10515600" cy="1325563"/>
          </a:xfrm>
        </p:spPr>
        <p:txBody>
          <a:bodyPr/>
          <a:lstStyle/>
          <a:p>
            <a:r>
              <a:rPr lang="en-US"/>
              <a:t>Click to edit Master title style</a:t>
            </a:r>
            <a:endParaRPr lang="ar-SA"/>
          </a:p>
        </p:txBody>
      </p:sp>
      <p:sp>
        <p:nvSpPr>
          <p:cNvPr id="3" name="Text Placeholder 2">
            <a:extLst>
              <a:ext uri="{FF2B5EF4-FFF2-40B4-BE49-F238E27FC236}">
                <a16:creationId xmlns:a16="http://schemas.microsoft.com/office/drawing/2014/main" id="{327E50F8-EEE9-416B-B023-E8D900049B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EAD2225-E629-487C-81AF-33FB8AE8A63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5" name="Text Placeholder 4">
            <a:extLst>
              <a:ext uri="{FF2B5EF4-FFF2-40B4-BE49-F238E27FC236}">
                <a16:creationId xmlns:a16="http://schemas.microsoft.com/office/drawing/2014/main" id="{74C06967-C677-4336-BCF9-77DEE52A3F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FC57735-A277-49BD-A394-4B052AC19B7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7" name="Date Placeholder 6">
            <a:extLst>
              <a:ext uri="{FF2B5EF4-FFF2-40B4-BE49-F238E27FC236}">
                <a16:creationId xmlns:a16="http://schemas.microsoft.com/office/drawing/2014/main" id="{5285633D-4395-4BCA-A257-A053FDD94C60}"/>
              </a:ext>
            </a:extLst>
          </p:cNvPr>
          <p:cNvSpPr>
            <a:spLocks noGrp="1"/>
          </p:cNvSpPr>
          <p:nvPr>
            <p:ph type="dt" sz="half" idx="10"/>
          </p:nvPr>
        </p:nvSpPr>
        <p:spPr/>
        <p:txBody>
          <a:bodyPr/>
          <a:lstStyle/>
          <a:p>
            <a:fld id="{3B5579B1-D090-4E66-A6B2-F5BA720A6882}" type="datetimeFigureOut">
              <a:rPr lang="ar-SA" smtClean="0"/>
              <a:t>30/05/1439</a:t>
            </a:fld>
            <a:endParaRPr lang="ar-SA"/>
          </a:p>
        </p:txBody>
      </p:sp>
      <p:sp>
        <p:nvSpPr>
          <p:cNvPr id="8" name="Footer Placeholder 7">
            <a:extLst>
              <a:ext uri="{FF2B5EF4-FFF2-40B4-BE49-F238E27FC236}">
                <a16:creationId xmlns:a16="http://schemas.microsoft.com/office/drawing/2014/main" id="{E5D0E297-6C24-4D00-A4C1-48ADBB014237}"/>
              </a:ext>
            </a:extLst>
          </p:cNvPr>
          <p:cNvSpPr>
            <a:spLocks noGrp="1"/>
          </p:cNvSpPr>
          <p:nvPr>
            <p:ph type="ftr" sz="quarter" idx="11"/>
          </p:nvPr>
        </p:nvSpPr>
        <p:spPr/>
        <p:txBody>
          <a:bodyPr/>
          <a:lstStyle/>
          <a:p>
            <a:endParaRPr lang="ar-SA"/>
          </a:p>
        </p:txBody>
      </p:sp>
      <p:sp>
        <p:nvSpPr>
          <p:cNvPr id="9" name="Slide Number Placeholder 8">
            <a:extLst>
              <a:ext uri="{FF2B5EF4-FFF2-40B4-BE49-F238E27FC236}">
                <a16:creationId xmlns:a16="http://schemas.microsoft.com/office/drawing/2014/main" id="{1AE5BDC2-1D82-48F8-9915-078FD683383A}"/>
              </a:ext>
            </a:extLst>
          </p:cNvPr>
          <p:cNvSpPr>
            <a:spLocks noGrp="1"/>
          </p:cNvSpPr>
          <p:nvPr>
            <p:ph type="sldNum" sz="quarter" idx="12"/>
          </p:nvPr>
        </p:nvSpPr>
        <p:spPr/>
        <p:txBody>
          <a:bodyPr/>
          <a:lstStyle/>
          <a:p>
            <a:fld id="{96EDDC7B-7885-4F55-8810-34B1ECF5B888}" type="slidenum">
              <a:rPr lang="ar-SA" smtClean="0"/>
              <a:t>‹#›</a:t>
            </a:fld>
            <a:endParaRPr lang="ar-SA"/>
          </a:p>
        </p:txBody>
      </p:sp>
    </p:spTree>
    <p:extLst>
      <p:ext uri="{BB962C8B-B14F-4D97-AF65-F5344CB8AC3E}">
        <p14:creationId xmlns:p14="http://schemas.microsoft.com/office/powerpoint/2010/main" val="30920625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B010B1-D230-4FE6-8F05-59C50507F82C}"/>
              </a:ext>
            </a:extLst>
          </p:cNvPr>
          <p:cNvSpPr>
            <a:spLocks noGrp="1"/>
          </p:cNvSpPr>
          <p:nvPr>
            <p:ph type="title"/>
          </p:nvPr>
        </p:nvSpPr>
        <p:spPr/>
        <p:txBody>
          <a:bodyPr/>
          <a:lstStyle/>
          <a:p>
            <a:r>
              <a:rPr lang="en-US"/>
              <a:t>Click to edit Master title style</a:t>
            </a:r>
            <a:endParaRPr lang="ar-SA"/>
          </a:p>
        </p:txBody>
      </p:sp>
      <p:sp>
        <p:nvSpPr>
          <p:cNvPr id="3" name="Date Placeholder 2">
            <a:extLst>
              <a:ext uri="{FF2B5EF4-FFF2-40B4-BE49-F238E27FC236}">
                <a16:creationId xmlns:a16="http://schemas.microsoft.com/office/drawing/2014/main" id="{71956DC6-3CE6-4B0E-8EFB-287F04E06027}"/>
              </a:ext>
            </a:extLst>
          </p:cNvPr>
          <p:cNvSpPr>
            <a:spLocks noGrp="1"/>
          </p:cNvSpPr>
          <p:nvPr>
            <p:ph type="dt" sz="half" idx="10"/>
          </p:nvPr>
        </p:nvSpPr>
        <p:spPr/>
        <p:txBody>
          <a:bodyPr/>
          <a:lstStyle/>
          <a:p>
            <a:fld id="{3B5579B1-D090-4E66-A6B2-F5BA720A6882}" type="datetimeFigureOut">
              <a:rPr lang="ar-SA" smtClean="0"/>
              <a:t>30/05/1439</a:t>
            </a:fld>
            <a:endParaRPr lang="ar-SA"/>
          </a:p>
        </p:txBody>
      </p:sp>
      <p:sp>
        <p:nvSpPr>
          <p:cNvPr id="4" name="Footer Placeholder 3">
            <a:extLst>
              <a:ext uri="{FF2B5EF4-FFF2-40B4-BE49-F238E27FC236}">
                <a16:creationId xmlns:a16="http://schemas.microsoft.com/office/drawing/2014/main" id="{263BDA00-AEE2-4812-8FA6-75E0250E9973}"/>
              </a:ext>
            </a:extLst>
          </p:cNvPr>
          <p:cNvSpPr>
            <a:spLocks noGrp="1"/>
          </p:cNvSpPr>
          <p:nvPr>
            <p:ph type="ftr" sz="quarter" idx="11"/>
          </p:nvPr>
        </p:nvSpPr>
        <p:spPr/>
        <p:txBody>
          <a:bodyPr/>
          <a:lstStyle/>
          <a:p>
            <a:endParaRPr lang="ar-SA"/>
          </a:p>
        </p:txBody>
      </p:sp>
      <p:sp>
        <p:nvSpPr>
          <p:cNvPr id="5" name="Slide Number Placeholder 4">
            <a:extLst>
              <a:ext uri="{FF2B5EF4-FFF2-40B4-BE49-F238E27FC236}">
                <a16:creationId xmlns:a16="http://schemas.microsoft.com/office/drawing/2014/main" id="{D0CAEDED-2021-4861-BC5B-D657F74F8CCF}"/>
              </a:ext>
            </a:extLst>
          </p:cNvPr>
          <p:cNvSpPr>
            <a:spLocks noGrp="1"/>
          </p:cNvSpPr>
          <p:nvPr>
            <p:ph type="sldNum" sz="quarter" idx="12"/>
          </p:nvPr>
        </p:nvSpPr>
        <p:spPr/>
        <p:txBody>
          <a:bodyPr/>
          <a:lstStyle/>
          <a:p>
            <a:fld id="{96EDDC7B-7885-4F55-8810-34B1ECF5B888}" type="slidenum">
              <a:rPr lang="ar-SA" smtClean="0"/>
              <a:t>‹#›</a:t>
            </a:fld>
            <a:endParaRPr lang="ar-SA"/>
          </a:p>
        </p:txBody>
      </p:sp>
    </p:spTree>
    <p:extLst>
      <p:ext uri="{BB962C8B-B14F-4D97-AF65-F5344CB8AC3E}">
        <p14:creationId xmlns:p14="http://schemas.microsoft.com/office/powerpoint/2010/main" val="1612995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F15DC1-2B83-495F-94A1-B1F92D0D4C19}"/>
              </a:ext>
            </a:extLst>
          </p:cNvPr>
          <p:cNvSpPr>
            <a:spLocks noGrp="1"/>
          </p:cNvSpPr>
          <p:nvPr>
            <p:ph type="dt" sz="half" idx="10"/>
          </p:nvPr>
        </p:nvSpPr>
        <p:spPr/>
        <p:txBody>
          <a:bodyPr/>
          <a:lstStyle/>
          <a:p>
            <a:fld id="{3B5579B1-D090-4E66-A6B2-F5BA720A6882}" type="datetimeFigureOut">
              <a:rPr lang="ar-SA" smtClean="0"/>
              <a:t>30/05/1439</a:t>
            </a:fld>
            <a:endParaRPr lang="ar-SA"/>
          </a:p>
        </p:txBody>
      </p:sp>
      <p:sp>
        <p:nvSpPr>
          <p:cNvPr id="3" name="Footer Placeholder 2">
            <a:extLst>
              <a:ext uri="{FF2B5EF4-FFF2-40B4-BE49-F238E27FC236}">
                <a16:creationId xmlns:a16="http://schemas.microsoft.com/office/drawing/2014/main" id="{C1F2D3EB-3099-4A4E-86BD-53D289C41C31}"/>
              </a:ext>
            </a:extLst>
          </p:cNvPr>
          <p:cNvSpPr>
            <a:spLocks noGrp="1"/>
          </p:cNvSpPr>
          <p:nvPr>
            <p:ph type="ftr" sz="quarter" idx="11"/>
          </p:nvPr>
        </p:nvSpPr>
        <p:spPr/>
        <p:txBody>
          <a:bodyPr/>
          <a:lstStyle/>
          <a:p>
            <a:endParaRPr lang="ar-SA"/>
          </a:p>
        </p:txBody>
      </p:sp>
      <p:sp>
        <p:nvSpPr>
          <p:cNvPr id="4" name="Slide Number Placeholder 3">
            <a:extLst>
              <a:ext uri="{FF2B5EF4-FFF2-40B4-BE49-F238E27FC236}">
                <a16:creationId xmlns:a16="http://schemas.microsoft.com/office/drawing/2014/main" id="{A1BF8475-86F9-47CF-8A98-54B06A742855}"/>
              </a:ext>
            </a:extLst>
          </p:cNvPr>
          <p:cNvSpPr>
            <a:spLocks noGrp="1"/>
          </p:cNvSpPr>
          <p:nvPr>
            <p:ph type="sldNum" sz="quarter" idx="12"/>
          </p:nvPr>
        </p:nvSpPr>
        <p:spPr/>
        <p:txBody>
          <a:bodyPr/>
          <a:lstStyle/>
          <a:p>
            <a:fld id="{96EDDC7B-7885-4F55-8810-34B1ECF5B888}" type="slidenum">
              <a:rPr lang="ar-SA" smtClean="0"/>
              <a:t>‹#›</a:t>
            </a:fld>
            <a:endParaRPr lang="ar-SA"/>
          </a:p>
        </p:txBody>
      </p:sp>
    </p:spTree>
    <p:extLst>
      <p:ext uri="{BB962C8B-B14F-4D97-AF65-F5344CB8AC3E}">
        <p14:creationId xmlns:p14="http://schemas.microsoft.com/office/powerpoint/2010/main" val="1268877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C683B-9B46-4E5E-A0F5-8BC773D7EE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SA"/>
          </a:p>
        </p:txBody>
      </p:sp>
      <p:sp>
        <p:nvSpPr>
          <p:cNvPr id="3" name="Content Placeholder 2">
            <a:extLst>
              <a:ext uri="{FF2B5EF4-FFF2-40B4-BE49-F238E27FC236}">
                <a16:creationId xmlns:a16="http://schemas.microsoft.com/office/drawing/2014/main" id="{DBE9BF57-B6B9-44AC-800A-315BD26DB08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Text Placeholder 3">
            <a:extLst>
              <a:ext uri="{FF2B5EF4-FFF2-40B4-BE49-F238E27FC236}">
                <a16:creationId xmlns:a16="http://schemas.microsoft.com/office/drawing/2014/main" id="{F70A98A7-8AED-4EC6-89C1-6E10B803E7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C6A7173-2559-4D28-A178-3F8D19AF7438}"/>
              </a:ext>
            </a:extLst>
          </p:cNvPr>
          <p:cNvSpPr>
            <a:spLocks noGrp="1"/>
          </p:cNvSpPr>
          <p:nvPr>
            <p:ph type="dt" sz="half" idx="10"/>
          </p:nvPr>
        </p:nvSpPr>
        <p:spPr/>
        <p:txBody>
          <a:bodyPr/>
          <a:lstStyle/>
          <a:p>
            <a:fld id="{3B5579B1-D090-4E66-A6B2-F5BA720A6882}" type="datetimeFigureOut">
              <a:rPr lang="ar-SA" smtClean="0"/>
              <a:t>30/05/1439</a:t>
            </a:fld>
            <a:endParaRPr lang="ar-SA"/>
          </a:p>
        </p:txBody>
      </p:sp>
      <p:sp>
        <p:nvSpPr>
          <p:cNvPr id="6" name="Footer Placeholder 5">
            <a:extLst>
              <a:ext uri="{FF2B5EF4-FFF2-40B4-BE49-F238E27FC236}">
                <a16:creationId xmlns:a16="http://schemas.microsoft.com/office/drawing/2014/main" id="{99F9DE15-28BB-4F32-9ECF-EAA40D69A761}"/>
              </a:ext>
            </a:extLst>
          </p:cNvPr>
          <p:cNvSpPr>
            <a:spLocks noGrp="1"/>
          </p:cNvSpPr>
          <p:nvPr>
            <p:ph type="ftr" sz="quarter" idx="11"/>
          </p:nvPr>
        </p:nvSpPr>
        <p:spPr/>
        <p:txBody>
          <a:bodyPr/>
          <a:lstStyle/>
          <a:p>
            <a:endParaRPr lang="ar-SA"/>
          </a:p>
        </p:txBody>
      </p:sp>
      <p:sp>
        <p:nvSpPr>
          <p:cNvPr id="7" name="Slide Number Placeholder 6">
            <a:extLst>
              <a:ext uri="{FF2B5EF4-FFF2-40B4-BE49-F238E27FC236}">
                <a16:creationId xmlns:a16="http://schemas.microsoft.com/office/drawing/2014/main" id="{49999C5B-D598-444D-A93E-0DA0745B073B}"/>
              </a:ext>
            </a:extLst>
          </p:cNvPr>
          <p:cNvSpPr>
            <a:spLocks noGrp="1"/>
          </p:cNvSpPr>
          <p:nvPr>
            <p:ph type="sldNum" sz="quarter" idx="12"/>
          </p:nvPr>
        </p:nvSpPr>
        <p:spPr/>
        <p:txBody>
          <a:bodyPr/>
          <a:lstStyle/>
          <a:p>
            <a:fld id="{96EDDC7B-7885-4F55-8810-34B1ECF5B888}" type="slidenum">
              <a:rPr lang="ar-SA" smtClean="0"/>
              <a:t>‹#›</a:t>
            </a:fld>
            <a:endParaRPr lang="ar-SA"/>
          </a:p>
        </p:txBody>
      </p:sp>
    </p:spTree>
    <p:extLst>
      <p:ext uri="{BB962C8B-B14F-4D97-AF65-F5344CB8AC3E}">
        <p14:creationId xmlns:p14="http://schemas.microsoft.com/office/powerpoint/2010/main" val="23780738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5CC417-1E40-48E4-A2E2-5F9E705F6E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ar-SA"/>
          </a:p>
        </p:txBody>
      </p:sp>
      <p:sp>
        <p:nvSpPr>
          <p:cNvPr id="3" name="Picture Placeholder 2">
            <a:extLst>
              <a:ext uri="{FF2B5EF4-FFF2-40B4-BE49-F238E27FC236}">
                <a16:creationId xmlns:a16="http://schemas.microsoft.com/office/drawing/2014/main" id="{2E608CEC-2F4D-4B4E-96BC-E232369C0A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ar-SA"/>
          </a:p>
        </p:txBody>
      </p:sp>
      <p:sp>
        <p:nvSpPr>
          <p:cNvPr id="4" name="Text Placeholder 3">
            <a:extLst>
              <a:ext uri="{FF2B5EF4-FFF2-40B4-BE49-F238E27FC236}">
                <a16:creationId xmlns:a16="http://schemas.microsoft.com/office/drawing/2014/main" id="{FA6428C6-1E59-48AB-ABFB-6B7F42753C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95520C3-0E0B-4ECE-B8FA-D39C35EB016F}"/>
              </a:ext>
            </a:extLst>
          </p:cNvPr>
          <p:cNvSpPr>
            <a:spLocks noGrp="1"/>
          </p:cNvSpPr>
          <p:nvPr>
            <p:ph type="dt" sz="half" idx="10"/>
          </p:nvPr>
        </p:nvSpPr>
        <p:spPr/>
        <p:txBody>
          <a:bodyPr/>
          <a:lstStyle/>
          <a:p>
            <a:fld id="{3B5579B1-D090-4E66-A6B2-F5BA720A6882}" type="datetimeFigureOut">
              <a:rPr lang="ar-SA" smtClean="0"/>
              <a:t>30/05/1439</a:t>
            </a:fld>
            <a:endParaRPr lang="ar-SA"/>
          </a:p>
        </p:txBody>
      </p:sp>
      <p:sp>
        <p:nvSpPr>
          <p:cNvPr id="6" name="Footer Placeholder 5">
            <a:extLst>
              <a:ext uri="{FF2B5EF4-FFF2-40B4-BE49-F238E27FC236}">
                <a16:creationId xmlns:a16="http://schemas.microsoft.com/office/drawing/2014/main" id="{E8F7457C-0377-412D-99B6-00ED6F7A2E4B}"/>
              </a:ext>
            </a:extLst>
          </p:cNvPr>
          <p:cNvSpPr>
            <a:spLocks noGrp="1"/>
          </p:cNvSpPr>
          <p:nvPr>
            <p:ph type="ftr" sz="quarter" idx="11"/>
          </p:nvPr>
        </p:nvSpPr>
        <p:spPr/>
        <p:txBody>
          <a:bodyPr/>
          <a:lstStyle/>
          <a:p>
            <a:endParaRPr lang="ar-SA"/>
          </a:p>
        </p:txBody>
      </p:sp>
      <p:sp>
        <p:nvSpPr>
          <p:cNvPr id="7" name="Slide Number Placeholder 6">
            <a:extLst>
              <a:ext uri="{FF2B5EF4-FFF2-40B4-BE49-F238E27FC236}">
                <a16:creationId xmlns:a16="http://schemas.microsoft.com/office/drawing/2014/main" id="{123B4658-4321-4B58-9400-375D17ACA91E}"/>
              </a:ext>
            </a:extLst>
          </p:cNvPr>
          <p:cNvSpPr>
            <a:spLocks noGrp="1"/>
          </p:cNvSpPr>
          <p:nvPr>
            <p:ph type="sldNum" sz="quarter" idx="12"/>
          </p:nvPr>
        </p:nvSpPr>
        <p:spPr/>
        <p:txBody>
          <a:bodyPr/>
          <a:lstStyle/>
          <a:p>
            <a:fld id="{96EDDC7B-7885-4F55-8810-34B1ECF5B888}" type="slidenum">
              <a:rPr lang="ar-SA" smtClean="0"/>
              <a:t>‹#›</a:t>
            </a:fld>
            <a:endParaRPr lang="ar-SA"/>
          </a:p>
        </p:txBody>
      </p:sp>
    </p:spTree>
    <p:extLst>
      <p:ext uri="{BB962C8B-B14F-4D97-AF65-F5344CB8AC3E}">
        <p14:creationId xmlns:p14="http://schemas.microsoft.com/office/powerpoint/2010/main" val="20452928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F9F0A1-3943-45CB-B298-A01D5BAA19A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ar-SA"/>
          </a:p>
        </p:txBody>
      </p:sp>
      <p:sp>
        <p:nvSpPr>
          <p:cNvPr id="3" name="Text Placeholder 2">
            <a:extLst>
              <a:ext uri="{FF2B5EF4-FFF2-40B4-BE49-F238E27FC236}">
                <a16:creationId xmlns:a16="http://schemas.microsoft.com/office/drawing/2014/main" id="{DEE385DC-D031-4113-A388-201F1DC53D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ar-SA"/>
          </a:p>
        </p:txBody>
      </p:sp>
      <p:sp>
        <p:nvSpPr>
          <p:cNvPr id="4" name="Date Placeholder 3">
            <a:extLst>
              <a:ext uri="{FF2B5EF4-FFF2-40B4-BE49-F238E27FC236}">
                <a16:creationId xmlns:a16="http://schemas.microsoft.com/office/drawing/2014/main" id="{FCB719F2-D2E8-4AD3-A99B-11B94650724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5579B1-D090-4E66-A6B2-F5BA720A6882}" type="datetimeFigureOut">
              <a:rPr lang="ar-SA" smtClean="0"/>
              <a:t>30/05/1439</a:t>
            </a:fld>
            <a:endParaRPr lang="ar-SA"/>
          </a:p>
        </p:txBody>
      </p:sp>
      <p:sp>
        <p:nvSpPr>
          <p:cNvPr id="5" name="Footer Placeholder 4">
            <a:extLst>
              <a:ext uri="{FF2B5EF4-FFF2-40B4-BE49-F238E27FC236}">
                <a16:creationId xmlns:a16="http://schemas.microsoft.com/office/drawing/2014/main" id="{944BBF96-8D46-4BA2-BC7E-3C14D6621E6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ar-SA"/>
          </a:p>
        </p:txBody>
      </p:sp>
      <p:sp>
        <p:nvSpPr>
          <p:cNvPr id="6" name="Slide Number Placeholder 5">
            <a:extLst>
              <a:ext uri="{FF2B5EF4-FFF2-40B4-BE49-F238E27FC236}">
                <a16:creationId xmlns:a16="http://schemas.microsoft.com/office/drawing/2014/main" id="{9C2632FE-E6E7-42B0-A231-2038B3A5E4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EDDC7B-7885-4F55-8810-34B1ECF5B888}" type="slidenum">
              <a:rPr lang="ar-SA" smtClean="0"/>
              <a:t>‹#›</a:t>
            </a:fld>
            <a:endParaRPr lang="ar-SA"/>
          </a:p>
        </p:txBody>
      </p:sp>
    </p:spTree>
    <p:extLst>
      <p:ext uri="{BB962C8B-B14F-4D97-AF65-F5344CB8AC3E}">
        <p14:creationId xmlns:p14="http://schemas.microsoft.com/office/powerpoint/2010/main" val="18557610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ar-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opencellid.org/downloads"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mimm1/OpenCel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703621-097C-4B4A-A528-C1A014B80CBB}"/>
              </a:ext>
            </a:extLst>
          </p:cNvPr>
          <p:cNvSpPr>
            <a:spLocks noGrp="1"/>
          </p:cNvSpPr>
          <p:nvPr>
            <p:ph idx="1"/>
          </p:nvPr>
        </p:nvSpPr>
        <p:spPr>
          <a:xfrm>
            <a:off x="976423" y="2686863"/>
            <a:ext cx="10515600" cy="1140859"/>
          </a:xfrm>
        </p:spPr>
        <p:txBody>
          <a:bodyPr>
            <a:normAutofit fontScale="92500" lnSpcReduction="20000"/>
          </a:bodyPr>
          <a:lstStyle/>
          <a:p>
            <a:pPr marL="0" indent="0" algn="ctr">
              <a:buNone/>
            </a:pPr>
            <a:r>
              <a:rPr lang="en-US" sz="10100" b="1" dirty="0"/>
              <a:t>Introduction</a:t>
            </a:r>
          </a:p>
        </p:txBody>
      </p:sp>
      <p:sp>
        <p:nvSpPr>
          <p:cNvPr id="5" name="Rectangle 4">
            <a:extLst>
              <a:ext uri="{FF2B5EF4-FFF2-40B4-BE49-F238E27FC236}">
                <a16:creationId xmlns:a16="http://schemas.microsoft.com/office/drawing/2014/main" id="{419451FD-3B3A-478E-9C6F-6307C00E527F}"/>
              </a:ext>
            </a:extLst>
          </p:cNvPr>
          <p:cNvSpPr/>
          <p:nvPr/>
        </p:nvSpPr>
        <p:spPr>
          <a:xfrm>
            <a:off x="3058950" y="3827722"/>
            <a:ext cx="6074099" cy="584775"/>
          </a:xfrm>
          <a:prstGeom prst="rect">
            <a:avLst/>
          </a:prstGeom>
        </p:spPr>
        <p:txBody>
          <a:bodyPr wrap="none">
            <a:spAutoFit/>
          </a:bodyPr>
          <a:lstStyle/>
          <a:p>
            <a:pPr algn="ctr"/>
            <a:r>
              <a:rPr lang="en-US" sz="3200" b="1" dirty="0" err="1"/>
              <a:t>OpenCelliD</a:t>
            </a:r>
            <a:r>
              <a:rPr lang="en-US" sz="3200" b="1" dirty="0"/>
              <a:t> – </a:t>
            </a:r>
            <a:r>
              <a:rPr lang="en-US" sz="3200" b="1" dirty="0" err="1"/>
              <a:t>BigData</a:t>
            </a:r>
            <a:r>
              <a:rPr lang="en-US" sz="3200" b="1" dirty="0"/>
              <a:t> Presentation</a:t>
            </a:r>
            <a:endParaRPr lang="ar-SA" sz="3200" b="1" dirty="0"/>
          </a:p>
        </p:txBody>
      </p:sp>
      <p:sp>
        <p:nvSpPr>
          <p:cNvPr id="6" name="Rectangle 5">
            <a:extLst>
              <a:ext uri="{FF2B5EF4-FFF2-40B4-BE49-F238E27FC236}">
                <a16:creationId xmlns:a16="http://schemas.microsoft.com/office/drawing/2014/main" id="{41B85EFD-093E-496F-862D-1DA812243BEE}"/>
              </a:ext>
            </a:extLst>
          </p:cNvPr>
          <p:cNvSpPr/>
          <p:nvPr/>
        </p:nvSpPr>
        <p:spPr>
          <a:xfrm>
            <a:off x="302012" y="5634608"/>
            <a:ext cx="2946063" cy="646331"/>
          </a:xfrm>
          <a:prstGeom prst="rect">
            <a:avLst/>
          </a:prstGeom>
        </p:spPr>
        <p:txBody>
          <a:bodyPr wrap="none">
            <a:spAutoFit/>
          </a:bodyPr>
          <a:lstStyle/>
          <a:p>
            <a:r>
              <a:rPr lang="en-US" b="1"/>
              <a:t>Student: </a:t>
            </a:r>
            <a:r>
              <a:rPr lang="en-US" b="1" dirty="0" err="1"/>
              <a:t>Mobin</a:t>
            </a:r>
            <a:r>
              <a:rPr lang="en-US" b="1" dirty="0"/>
              <a:t> Idrees</a:t>
            </a:r>
          </a:p>
          <a:p>
            <a:r>
              <a:rPr lang="en-US" b="1" dirty="0"/>
              <a:t>Supervisor: Dr. Frederic Stahl</a:t>
            </a:r>
            <a:endParaRPr lang="ar-SA" b="1" dirty="0"/>
          </a:p>
        </p:txBody>
      </p:sp>
    </p:spTree>
    <p:extLst>
      <p:ext uri="{BB962C8B-B14F-4D97-AF65-F5344CB8AC3E}">
        <p14:creationId xmlns:p14="http://schemas.microsoft.com/office/powerpoint/2010/main" val="10879856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3F39A-F711-46F3-8170-4917E556AF6C}"/>
              </a:ext>
            </a:extLst>
          </p:cNvPr>
          <p:cNvSpPr>
            <a:spLocks noGrp="1"/>
          </p:cNvSpPr>
          <p:nvPr>
            <p:ph type="title"/>
          </p:nvPr>
        </p:nvSpPr>
        <p:spPr>
          <a:xfrm>
            <a:off x="567070" y="72682"/>
            <a:ext cx="10515600" cy="908810"/>
          </a:xfrm>
        </p:spPr>
        <p:txBody>
          <a:bodyPr>
            <a:normAutofit/>
          </a:bodyPr>
          <a:lstStyle/>
          <a:p>
            <a:r>
              <a:rPr lang="en-US" sz="2800" b="1" dirty="0"/>
              <a:t>Bing MAP V8 API</a:t>
            </a:r>
            <a:endParaRPr lang="ar-SA" sz="2800" b="1" dirty="0"/>
          </a:p>
        </p:txBody>
      </p:sp>
      <p:sp>
        <p:nvSpPr>
          <p:cNvPr id="3" name="Rectangle 2">
            <a:extLst>
              <a:ext uri="{FF2B5EF4-FFF2-40B4-BE49-F238E27FC236}">
                <a16:creationId xmlns:a16="http://schemas.microsoft.com/office/drawing/2014/main" id="{DCCF56E2-894F-445D-8C53-C6B15CBF0C4F}"/>
              </a:ext>
            </a:extLst>
          </p:cNvPr>
          <p:cNvSpPr/>
          <p:nvPr/>
        </p:nvSpPr>
        <p:spPr>
          <a:xfrm>
            <a:off x="567070" y="1425061"/>
            <a:ext cx="11057860" cy="523220"/>
          </a:xfrm>
          <a:prstGeom prst="rect">
            <a:avLst/>
          </a:prstGeom>
          <a:solidFill>
            <a:schemeClr val="bg2"/>
          </a:solidFill>
        </p:spPr>
        <p:txBody>
          <a:bodyPr wrap="square">
            <a:spAutoFit/>
          </a:bodyPr>
          <a:lstStyle/>
          <a:p>
            <a:r>
              <a:rPr lang="en-US" sz="1400" dirty="0">
                <a:solidFill>
                  <a:srgbClr val="0000FF"/>
                </a:solidFill>
                <a:latin typeface="Consolas" panose="020B0609020204030204" pitchFamily="49" charset="0"/>
              </a:rPr>
              <a:t>&lt;</a:t>
            </a:r>
            <a:r>
              <a:rPr lang="en-US" sz="1400" dirty="0">
                <a:solidFill>
                  <a:srgbClr val="800000"/>
                </a:solidFill>
                <a:latin typeface="Consolas" panose="020B0609020204030204" pitchFamily="49" charset="0"/>
              </a:rPr>
              <a:t>script</a:t>
            </a:r>
            <a:r>
              <a:rPr lang="en-US" sz="1400" dirty="0">
                <a:solidFill>
                  <a:srgbClr val="000000"/>
                </a:solidFill>
                <a:latin typeface="Consolas" panose="020B0609020204030204" pitchFamily="49" charset="0"/>
              </a:rPr>
              <a:t> </a:t>
            </a:r>
            <a:r>
              <a:rPr lang="en-US" sz="1400" dirty="0">
                <a:solidFill>
                  <a:srgbClr val="FF0000"/>
                </a:solidFill>
                <a:latin typeface="Consolas" panose="020B0609020204030204" pitchFamily="49" charset="0"/>
              </a:rPr>
              <a:t>type</a:t>
            </a:r>
            <a:r>
              <a:rPr lang="en-US" sz="1400" dirty="0">
                <a:solidFill>
                  <a:srgbClr val="0000FF"/>
                </a:solidFill>
                <a:latin typeface="Consolas" panose="020B0609020204030204" pitchFamily="49" charset="0"/>
              </a:rPr>
              <a:t>='text/</a:t>
            </a:r>
            <a:r>
              <a:rPr lang="en-US" sz="1400" dirty="0" err="1">
                <a:solidFill>
                  <a:srgbClr val="0000FF"/>
                </a:solidFill>
                <a:latin typeface="Consolas" panose="020B0609020204030204" pitchFamily="49" charset="0"/>
              </a:rPr>
              <a:t>javascript</a:t>
            </a:r>
            <a:r>
              <a:rPr lang="en-US" sz="1400" dirty="0">
                <a:solidFill>
                  <a:srgbClr val="0000FF"/>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err="1">
                <a:solidFill>
                  <a:srgbClr val="FF0000"/>
                </a:solidFill>
                <a:latin typeface="Consolas" panose="020B0609020204030204" pitchFamily="49" charset="0"/>
              </a:rPr>
              <a:t>src</a:t>
            </a:r>
            <a:r>
              <a:rPr lang="en-US" sz="1400" dirty="0">
                <a:solidFill>
                  <a:srgbClr val="0000FF"/>
                </a:solidFill>
                <a:latin typeface="Consolas" panose="020B0609020204030204" pitchFamily="49" charset="0"/>
              </a:rPr>
              <a:t>='https://</a:t>
            </a:r>
            <a:r>
              <a:rPr lang="en-US" sz="1400" dirty="0" err="1">
                <a:solidFill>
                  <a:srgbClr val="0000FF"/>
                </a:solidFill>
                <a:latin typeface="Consolas" panose="020B0609020204030204" pitchFamily="49" charset="0"/>
              </a:rPr>
              <a:t>www.bing.com</a:t>
            </a:r>
            <a:r>
              <a:rPr lang="en-US" sz="1400" dirty="0">
                <a:solidFill>
                  <a:srgbClr val="0000FF"/>
                </a:solidFill>
                <a:latin typeface="Consolas" panose="020B0609020204030204" pitchFamily="49" charset="0"/>
              </a:rPr>
              <a:t>/</a:t>
            </a:r>
            <a:r>
              <a:rPr lang="en-US" sz="1400" dirty="0" err="1">
                <a:solidFill>
                  <a:srgbClr val="0000FF"/>
                </a:solidFill>
                <a:latin typeface="Consolas" panose="020B0609020204030204" pitchFamily="49" charset="0"/>
              </a:rPr>
              <a:t>api</a:t>
            </a:r>
            <a:r>
              <a:rPr lang="en-US" sz="1400" dirty="0">
                <a:solidFill>
                  <a:srgbClr val="0000FF"/>
                </a:solidFill>
                <a:latin typeface="Consolas" panose="020B0609020204030204" pitchFamily="49" charset="0"/>
              </a:rPr>
              <a:t>/maps/</a:t>
            </a:r>
            <a:r>
              <a:rPr lang="en-US" sz="1400" dirty="0" err="1">
                <a:solidFill>
                  <a:srgbClr val="0000FF"/>
                </a:solidFill>
                <a:latin typeface="Consolas" panose="020B0609020204030204" pitchFamily="49" charset="0"/>
              </a:rPr>
              <a:t>mapcontrol?branch</a:t>
            </a:r>
            <a:r>
              <a:rPr lang="en-US" sz="1400" dirty="0">
                <a:solidFill>
                  <a:srgbClr val="0000FF"/>
                </a:solidFill>
                <a:latin typeface="Consolas" panose="020B0609020204030204" pitchFamily="49" charset="0"/>
              </a:rPr>
              <a:t>=</a:t>
            </a:r>
            <a:r>
              <a:rPr lang="en-US" sz="1400" dirty="0" err="1">
                <a:solidFill>
                  <a:srgbClr val="0000FF"/>
                </a:solidFill>
                <a:latin typeface="Consolas" panose="020B0609020204030204" pitchFamily="49" charset="0"/>
              </a:rPr>
              <a:t>experimental&amp;key</a:t>
            </a:r>
            <a:r>
              <a:rPr lang="en-US" sz="1400" dirty="0">
                <a:solidFill>
                  <a:srgbClr val="0000FF"/>
                </a:solidFill>
                <a:latin typeface="Consolas" panose="020B0609020204030204" pitchFamily="49" charset="0"/>
              </a:rPr>
              <a:t>=</a:t>
            </a:r>
            <a:r>
              <a:rPr lang="en-US" sz="1400" dirty="0" err="1">
                <a:solidFill>
                  <a:srgbClr val="0000FF"/>
                </a:solidFill>
                <a:latin typeface="Consolas" panose="020B0609020204030204" pitchFamily="49" charset="0"/>
              </a:rPr>
              <a:t>KeyHere</a:t>
            </a:r>
            <a:r>
              <a:rPr lang="en-US" sz="1400" dirty="0">
                <a:solidFill>
                  <a:srgbClr val="0000FF"/>
                </a:solidFill>
                <a:latin typeface="Consolas" panose="020B0609020204030204" pitchFamily="49" charset="0"/>
              </a:rPr>
              <a:t>&amp; callback=</a:t>
            </a:r>
            <a:r>
              <a:rPr lang="en-US" sz="1400" dirty="0" err="1">
                <a:solidFill>
                  <a:srgbClr val="0000FF"/>
                </a:solidFill>
                <a:latin typeface="Consolas" panose="020B0609020204030204" pitchFamily="49" charset="0"/>
              </a:rPr>
              <a:t>onMapLoaded</a:t>
            </a:r>
            <a:r>
              <a:rPr lang="en-US" sz="1400" dirty="0">
                <a:solidFill>
                  <a:srgbClr val="0000FF"/>
                </a:solidFill>
                <a:latin typeface="Consolas" panose="020B0609020204030204" pitchFamily="49" charset="0"/>
              </a:rPr>
              <a:t>'</a:t>
            </a:r>
            <a:r>
              <a:rPr lang="en-US" sz="1400" dirty="0">
                <a:solidFill>
                  <a:srgbClr val="000000"/>
                </a:solidFill>
                <a:latin typeface="Consolas" panose="020B0609020204030204" pitchFamily="49" charset="0"/>
              </a:rPr>
              <a:t> </a:t>
            </a:r>
            <a:r>
              <a:rPr lang="en-US" sz="1400" dirty="0" err="1">
                <a:solidFill>
                  <a:srgbClr val="FF0000"/>
                </a:solidFill>
                <a:latin typeface="Consolas" panose="020B0609020204030204" pitchFamily="49" charset="0"/>
              </a:rPr>
              <a:t>async</a:t>
            </a:r>
            <a:r>
              <a:rPr lang="en-US" sz="1400" dirty="0">
                <a:solidFill>
                  <a:srgbClr val="000000"/>
                </a:solidFill>
                <a:latin typeface="Consolas" panose="020B0609020204030204" pitchFamily="49" charset="0"/>
              </a:rPr>
              <a:t> </a:t>
            </a:r>
            <a:r>
              <a:rPr lang="en-US" sz="1400" dirty="0">
                <a:solidFill>
                  <a:srgbClr val="FF0000"/>
                </a:solidFill>
                <a:latin typeface="Consolas" panose="020B0609020204030204" pitchFamily="49" charset="0"/>
              </a:rPr>
              <a:t>defer</a:t>
            </a:r>
            <a:r>
              <a:rPr lang="en-US" sz="1400" dirty="0">
                <a:solidFill>
                  <a:srgbClr val="0000FF"/>
                </a:solidFill>
                <a:latin typeface="Consolas" panose="020B0609020204030204" pitchFamily="49" charset="0"/>
              </a:rPr>
              <a:t>&gt;&lt;/</a:t>
            </a:r>
            <a:r>
              <a:rPr lang="en-US" sz="1400" dirty="0">
                <a:solidFill>
                  <a:srgbClr val="800000"/>
                </a:solidFill>
                <a:latin typeface="Consolas" panose="020B0609020204030204" pitchFamily="49" charset="0"/>
              </a:rPr>
              <a:t>script</a:t>
            </a:r>
            <a:r>
              <a:rPr lang="en-US" sz="1400" dirty="0">
                <a:solidFill>
                  <a:srgbClr val="0000FF"/>
                </a:solidFill>
                <a:latin typeface="Consolas" panose="020B0609020204030204" pitchFamily="49" charset="0"/>
              </a:rPr>
              <a:t>&gt;</a:t>
            </a:r>
            <a:endParaRPr lang="ar-SA" sz="1400" dirty="0"/>
          </a:p>
        </p:txBody>
      </p:sp>
      <p:sp>
        <p:nvSpPr>
          <p:cNvPr id="13" name="Arrow: Right 12">
            <a:extLst>
              <a:ext uri="{FF2B5EF4-FFF2-40B4-BE49-F238E27FC236}">
                <a16:creationId xmlns:a16="http://schemas.microsoft.com/office/drawing/2014/main" id="{32A2B0F0-71E7-4A9E-AD09-247F8E1DD8DD}"/>
              </a:ext>
            </a:extLst>
          </p:cNvPr>
          <p:cNvSpPr/>
          <p:nvPr/>
        </p:nvSpPr>
        <p:spPr>
          <a:xfrm rot="5400000" flipH="1">
            <a:off x="9512813" y="2090798"/>
            <a:ext cx="555293" cy="259432"/>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4" name="Rectangle 13">
            <a:extLst>
              <a:ext uri="{FF2B5EF4-FFF2-40B4-BE49-F238E27FC236}">
                <a16:creationId xmlns:a16="http://schemas.microsoft.com/office/drawing/2014/main" id="{79826031-F8A2-4EAA-AAE8-13174D6939F9}"/>
              </a:ext>
            </a:extLst>
          </p:cNvPr>
          <p:cNvSpPr/>
          <p:nvPr/>
        </p:nvSpPr>
        <p:spPr>
          <a:xfrm>
            <a:off x="8612283" y="2496865"/>
            <a:ext cx="2356351" cy="369332"/>
          </a:xfrm>
          <a:prstGeom prst="rect">
            <a:avLst/>
          </a:prstGeom>
          <a:solidFill>
            <a:schemeClr val="bg1"/>
          </a:solidFill>
        </p:spPr>
        <p:txBody>
          <a:bodyPr wrap="none">
            <a:spAutoFit/>
          </a:bodyPr>
          <a:lstStyle/>
          <a:p>
            <a:r>
              <a:rPr lang="en-US" b="1" dirty="0"/>
              <a:t>Required for clustering</a:t>
            </a:r>
            <a:endParaRPr lang="ar-SA" dirty="0"/>
          </a:p>
        </p:txBody>
      </p:sp>
      <p:sp>
        <p:nvSpPr>
          <p:cNvPr id="19" name="Rectangle 18">
            <a:extLst>
              <a:ext uri="{FF2B5EF4-FFF2-40B4-BE49-F238E27FC236}">
                <a16:creationId xmlns:a16="http://schemas.microsoft.com/office/drawing/2014/main" id="{281571EE-9427-4387-8188-78F0337F120F}"/>
              </a:ext>
            </a:extLst>
          </p:cNvPr>
          <p:cNvSpPr/>
          <p:nvPr/>
        </p:nvSpPr>
        <p:spPr>
          <a:xfrm>
            <a:off x="446830" y="981492"/>
            <a:ext cx="2590646" cy="369332"/>
          </a:xfrm>
          <a:prstGeom prst="rect">
            <a:avLst/>
          </a:prstGeom>
          <a:solidFill>
            <a:schemeClr val="bg1"/>
          </a:solidFill>
        </p:spPr>
        <p:txBody>
          <a:bodyPr wrap="none">
            <a:spAutoFit/>
          </a:bodyPr>
          <a:lstStyle/>
          <a:p>
            <a:r>
              <a:rPr lang="en-US" b="1" dirty="0"/>
              <a:t>Shared -&gt; _</a:t>
            </a:r>
            <a:r>
              <a:rPr lang="en-US" b="1" dirty="0" err="1"/>
              <a:t>Layout.cshtml</a:t>
            </a:r>
            <a:endParaRPr lang="ar-SA" dirty="0"/>
          </a:p>
        </p:txBody>
      </p:sp>
      <p:sp>
        <p:nvSpPr>
          <p:cNvPr id="20" name="Arrow: Right 19">
            <a:extLst>
              <a:ext uri="{FF2B5EF4-FFF2-40B4-BE49-F238E27FC236}">
                <a16:creationId xmlns:a16="http://schemas.microsoft.com/office/drawing/2014/main" id="{2B864D1F-CE8A-4328-B1B2-8B8AFF984DF2}"/>
              </a:ext>
            </a:extLst>
          </p:cNvPr>
          <p:cNvSpPr/>
          <p:nvPr/>
        </p:nvSpPr>
        <p:spPr>
          <a:xfrm rot="5400000" flipH="1">
            <a:off x="5625772" y="1985783"/>
            <a:ext cx="555293" cy="259432"/>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1" name="Rectangle 20">
            <a:extLst>
              <a:ext uri="{FF2B5EF4-FFF2-40B4-BE49-F238E27FC236}">
                <a16:creationId xmlns:a16="http://schemas.microsoft.com/office/drawing/2014/main" id="{582010D0-7A2A-4C87-A419-F66AF450D101}"/>
              </a:ext>
            </a:extLst>
          </p:cNvPr>
          <p:cNvSpPr/>
          <p:nvPr/>
        </p:nvSpPr>
        <p:spPr>
          <a:xfrm>
            <a:off x="5369585" y="2496865"/>
            <a:ext cx="1868268" cy="369332"/>
          </a:xfrm>
          <a:prstGeom prst="rect">
            <a:avLst/>
          </a:prstGeom>
          <a:solidFill>
            <a:schemeClr val="bg1"/>
          </a:solidFill>
        </p:spPr>
        <p:txBody>
          <a:bodyPr wrap="none">
            <a:spAutoFit/>
          </a:bodyPr>
          <a:lstStyle/>
          <a:p>
            <a:r>
              <a:rPr lang="en-US" b="1" dirty="0"/>
              <a:t>Bing Maps V8 API</a:t>
            </a:r>
            <a:endParaRPr lang="ar-SA" dirty="0"/>
          </a:p>
        </p:txBody>
      </p:sp>
      <p:sp>
        <p:nvSpPr>
          <p:cNvPr id="6" name="Rectangle 5">
            <a:extLst>
              <a:ext uri="{FF2B5EF4-FFF2-40B4-BE49-F238E27FC236}">
                <a16:creationId xmlns:a16="http://schemas.microsoft.com/office/drawing/2014/main" id="{08D72034-5877-4344-9B32-E3C7316C804C}"/>
              </a:ext>
            </a:extLst>
          </p:cNvPr>
          <p:cNvSpPr/>
          <p:nvPr/>
        </p:nvSpPr>
        <p:spPr>
          <a:xfrm>
            <a:off x="398534" y="3849554"/>
            <a:ext cx="2288960" cy="369332"/>
          </a:xfrm>
          <a:prstGeom prst="rect">
            <a:avLst/>
          </a:prstGeom>
        </p:spPr>
        <p:txBody>
          <a:bodyPr wrap="none">
            <a:spAutoFit/>
          </a:bodyPr>
          <a:lstStyle/>
          <a:p>
            <a:r>
              <a:rPr lang="en-US" b="1" dirty="0"/>
              <a:t>View -&gt; _</a:t>
            </a:r>
            <a:r>
              <a:rPr lang="en-US" b="1" dirty="0" err="1"/>
              <a:t>Index.cshtml</a:t>
            </a:r>
            <a:endParaRPr lang="ar-SA" dirty="0"/>
          </a:p>
        </p:txBody>
      </p:sp>
      <p:sp>
        <p:nvSpPr>
          <p:cNvPr id="24" name="Arrow: Right 23">
            <a:extLst>
              <a:ext uri="{FF2B5EF4-FFF2-40B4-BE49-F238E27FC236}">
                <a16:creationId xmlns:a16="http://schemas.microsoft.com/office/drawing/2014/main" id="{61155BFA-9727-45C4-B7D0-4FD71A347C94}"/>
              </a:ext>
            </a:extLst>
          </p:cNvPr>
          <p:cNvSpPr/>
          <p:nvPr/>
        </p:nvSpPr>
        <p:spPr>
          <a:xfrm rot="10800000" flipH="1">
            <a:off x="980633" y="4168433"/>
            <a:ext cx="1284105" cy="259432"/>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7" name="Rectangle 6">
            <a:extLst>
              <a:ext uri="{FF2B5EF4-FFF2-40B4-BE49-F238E27FC236}">
                <a16:creationId xmlns:a16="http://schemas.microsoft.com/office/drawing/2014/main" id="{81D615C9-307F-4F86-BE5C-6829350029CA}"/>
              </a:ext>
            </a:extLst>
          </p:cNvPr>
          <p:cNvSpPr/>
          <p:nvPr/>
        </p:nvSpPr>
        <p:spPr>
          <a:xfrm>
            <a:off x="2929145" y="2976583"/>
            <a:ext cx="8671039" cy="3808735"/>
          </a:xfrm>
          <a:prstGeom prst="rect">
            <a:avLst/>
          </a:prstGeom>
          <a:solidFill>
            <a:schemeClr val="bg2"/>
          </a:solidFill>
        </p:spPr>
        <p:txBody>
          <a:bodyPr wrap="square">
            <a:spAutoFit/>
          </a:bodyPr>
          <a:lstStyle/>
          <a:p>
            <a:r>
              <a:rPr lang="en-US" sz="1050" dirty="0">
                <a:solidFill>
                  <a:srgbClr val="000000"/>
                </a:solidFill>
                <a:latin typeface="Consolas" panose="020B0609020204030204" pitchFamily="49" charset="0"/>
              </a:rPr>
              <a:t> </a:t>
            </a:r>
            <a:r>
              <a:rPr lang="en-US" sz="1050" dirty="0">
                <a:solidFill>
                  <a:srgbClr val="0000FF"/>
                </a:solidFill>
                <a:latin typeface="Consolas" panose="020B0609020204030204" pitchFamily="49" charset="0"/>
              </a:rPr>
              <a:t>function</a:t>
            </a:r>
            <a:r>
              <a:rPr lang="en-US" sz="1050" dirty="0">
                <a:solidFill>
                  <a:srgbClr val="000000"/>
                </a:solidFill>
                <a:latin typeface="Consolas" panose="020B0609020204030204" pitchFamily="49" charset="0"/>
              </a:rPr>
              <a:t> </a:t>
            </a:r>
            <a:r>
              <a:rPr lang="en-US" sz="1050" dirty="0" err="1">
                <a:solidFill>
                  <a:srgbClr val="000000"/>
                </a:solidFill>
                <a:latin typeface="Consolas" panose="020B0609020204030204" pitchFamily="49" charset="0"/>
              </a:rPr>
              <a:t>onMapLoaded</a:t>
            </a:r>
            <a:r>
              <a:rPr lang="en-US" sz="1050" dirty="0">
                <a:solidFill>
                  <a:srgbClr val="000000"/>
                </a:solidFill>
                <a:latin typeface="Consolas" panose="020B0609020204030204" pitchFamily="49" charset="0"/>
              </a:rPr>
              <a:t>() {</a:t>
            </a:r>
          </a:p>
          <a:p>
            <a:endParaRPr lang="ar-SA" sz="1050" dirty="0">
              <a:solidFill>
                <a:srgbClr val="000000"/>
              </a:solidFill>
              <a:latin typeface="Consolas" panose="020B0609020204030204" pitchFamily="49" charset="0"/>
            </a:endParaRPr>
          </a:p>
          <a:p>
            <a:r>
              <a:rPr lang="en-US" sz="1050" dirty="0">
                <a:solidFill>
                  <a:srgbClr val="000000"/>
                </a:solidFill>
                <a:latin typeface="Consolas" panose="020B0609020204030204" pitchFamily="49" charset="0"/>
              </a:rPr>
              <a:t>               </a:t>
            </a:r>
            <a:r>
              <a:rPr lang="en-US" sz="1050" dirty="0" err="1">
                <a:solidFill>
                  <a:srgbClr val="0000FF"/>
                </a:solidFill>
                <a:latin typeface="Consolas" panose="020B0609020204030204" pitchFamily="49" charset="0"/>
              </a:rPr>
              <a:t>var</a:t>
            </a:r>
            <a:r>
              <a:rPr lang="en-US" sz="1050" dirty="0">
                <a:solidFill>
                  <a:srgbClr val="000000"/>
                </a:solidFill>
                <a:latin typeface="Consolas" panose="020B0609020204030204" pitchFamily="49" charset="0"/>
              </a:rPr>
              <a:t> map = </a:t>
            </a:r>
            <a:r>
              <a:rPr lang="en-US" sz="1050" dirty="0">
                <a:solidFill>
                  <a:srgbClr val="0000FF"/>
                </a:solidFill>
                <a:latin typeface="Consolas" panose="020B0609020204030204" pitchFamily="49" charset="0"/>
              </a:rPr>
              <a:t>new</a:t>
            </a:r>
            <a:r>
              <a:rPr lang="en-US" sz="1050" dirty="0">
                <a:solidFill>
                  <a:srgbClr val="000000"/>
                </a:solidFill>
                <a:latin typeface="Consolas" panose="020B0609020204030204" pitchFamily="49" charset="0"/>
              </a:rPr>
              <a:t> </a:t>
            </a:r>
            <a:r>
              <a:rPr lang="en-US" sz="1050" dirty="0" err="1">
                <a:solidFill>
                  <a:srgbClr val="000000"/>
                </a:solidFill>
                <a:latin typeface="Consolas" panose="020B0609020204030204" pitchFamily="49" charset="0"/>
              </a:rPr>
              <a:t>Microsoft.Maps.Map</a:t>
            </a:r>
            <a:r>
              <a:rPr lang="en-US" sz="1050" dirty="0">
                <a:solidFill>
                  <a:srgbClr val="000000"/>
                </a:solidFill>
                <a:latin typeface="Consolas" panose="020B0609020204030204" pitchFamily="49" charset="0"/>
              </a:rPr>
              <a:t>(</a:t>
            </a:r>
            <a:r>
              <a:rPr lang="en-US" sz="1050" dirty="0" err="1">
                <a:solidFill>
                  <a:srgbClr val="000000"/>
                </a:solidFill>
                <a:latin typeface="Consolas" panose="020B0609020204030204" pitchFamily="49" charset="0"/>
              </a:rPr>
              <a:t>document.getElementById</a:t>
            </a:r>
            <a:r>
              <a:rPr lang="en-US" sz="1050" dirty="0">
                <a:solidFill>
                  <a:srgbClr val="000000"/>
                </a:solidFill>
                <a:latin typeface="Consolas" panose="020B0609020204030204" pitchFamily="49" charset="0"/>
              </a:rPr>
              <a:t>(</a:t>
            </a:r>
            <a:r>
              <a:rPr lang="en-US" sz="1050" dirty="0">
                <a:solidFill>
                  <a:srgbClr val="A31515"/>
                </a:solidFill>
                <a:latin typeface="Consolas" panose="020B0609020204030204" pitchFamily="49" charset="0"/>
              </a:rPr>
              <a:t>'</a:t>
            </a:r>
            <a:r>
              <a:rPr lang="en-US" sz="1050" dirty="0" err="1">
                <a:solidFill>
                  <a:srgbClr val="A31515"/>
                </a:solidFill>
                <a:latin typeface="Consolas" panose="020B0609020204030204" pitchFamily="49" charset="0"/>
              </a:rPr>
              <a:t>theMap</a:t>
            </a:r>
            <a:r>
              <a:rPr lang="en-US" sz="1050" dirty="0">
                <a:solidFill>
                  <a:srgbClr val="A31515"/>
                </a:solidFill>
                <a:latin typeface="Consolas" panose="020B0609020204030204" pitchFamily="49" charset="0"/>
              </a:rPr>
              <a:t>'</a:t>
            </a:r>
            <a:r>
              <a:rPr lang="en-US" sz="1050" dirty="0">
                <a:solidFill>
                  <a:srgbClr val="000000"/>
                </a:solidFill>
                <a:latin typeface="Consolas" panose="020B0609020204030204" pitchFamily="49" charset="0"/>
              </a:rPr>
              <a:t>), {</a:t>
            </a:r>
          </a:p>
          <a:p>
            <a:r>
              <a:rPr lang="en-US" sz="1050" dirty="0">
                <a:solidFill>
                  <a:srgbClr val="000000"/>
                </a:solidFill>
                <a:latin typeface="Consolas" panose="020B0609020204030204" pitchFamily="49" charset="0"/>
              </a:rPr>
              <a:t>                    </a:t>
            </a:r>
            <a:r>
              <a:rPr lang="en-US" sz="1050" dirty="0">
                <a:solidFill>
                  <a:srgbClr val="008000"/>
                </a:solidFill>
                <a:latin typeface="Consolas" panose="020B0609020204030204" pitchFamily="49" charset="0"/>
              </a:rPr>
              <a:t>/* No need to set credentials if already passed in URL */</a:t>
            </a:r>
            <a:endParaRPr lang="en-US" sz="1050" dirty="0">
              <a:solidFill>
                <a:srgbClr val="000000"/>
              </a:solidFill>
              <a:latin typeface="Consolas" panose="020B0609020204030204" pitchFamily="49" charset="0"/>
            </a:endParaRPr>
          </a:p>
          <a:p>
            <a:r>
              <a:rPr lang="en-US" sz="1050" dirty="0">
                <a:solidFill>
                  <a:srgbClr val="000000"/>
                </a:solidFill>
                <a:latin typeface="Consolas" panose="020B0609020204030204" pitchFamily="49" charset="0"/>
              </a:rPr>
              <a:t>                    center: </a:t>
            </a:r>
            <a:r>
              <a:rPr lang="en-US" sz="1050" dirty="0">
                <a:solidFill>
                  <a:srgbClr val="0000FF"/>
                </a:solidFill>
                <a:latin typeface="Consolas" panose="020B0609020204030204" pitchFamily="49" charset="0"/>
              </a:rPr>
              <a:t>new</a:t>
            </a:r>
            <a:r>
              <a:rPr lang="en-US" sz="1050" dirty="0">
                <a:solidFill>
                  <a:srgbClr val="000000"/>
                </a:solidFill>
                <a:latin typeface="Consolas" panose="020B0609020204030204" pitchFamily="49" charset="0"/>
              </a:rPr>
              <a:t> </a:t>
            </a:r>
            <a:r>
              <a:rPr lang="en-US" sz="1050" dirty="0" err="1">
                <a:solidFill>
                  <a:srgbClr val="000000"/>
                </a:solidFill>
                <a:latin typeface="Consolas" panose="020B0609020204030204" pitchFamily="49" charset="0"/>
              </a:rPr>
              <a:t>Microsoft.Maps.Location</a:t>
            </a:r>
            <a:r>
              <a:rPr lang="en-US" sz="1050" dirty="0">
                <a:solidFill>
                  <a:srgbClr val="000000"/>
                </a:solidFill>
                <a:latin typeface="Consolas" panose="020B0609020204030204" pitchFamily="49" charset="0"/>
              </a:rPr>
              <a:t>(39.393486, -98.100769),</a:t>
            </a:r>
          </a:p>
          <a:p>
            <a:r>
              <a:rPr lang="en-US" sz="1050" dirty="0">
                <a:solidFill>
                  <a:srgbClr val="000000"/>
                </a:solidFill>
                <a:latin typeface="Consolas" panose="020B0609020204030204" pitchFamily="49" charset="0"/>
              </a:rPr>
              <a:t>                    zoom: 3 });</a:t>
            </a:r>
          </a:p>
          <a:p>
            <a:r>
              <a:rPr lang="en-US" sz="1050" dirty="0">
                <a:solidFill>
                  <a:srgbClr val="000000"/>
                </a:solidFill>
                <a:latin typeface="Consolas" panose="020B0609020204030204" pitchFamily="49" charset="0"/>
              </a:rPr>
              <a:t>                </a:t>
            </a:r>
            <a:r>
              <a:rPr lang="en-US" sz="1050" dirty="0" err="1">
                <a:solidFill>
                  <a:srgbClr val="000000"/>
                </a:solidFill>
                <a:latin typeface="Consolas" panose="020B0609020204030204" pitchFamily="49" charset="0"/>
              </a:rPr>
              <a:t>Microsoft.Maps.loadModule</a:t>
            </a:r>
            <a:r>
              <a:rPr lang="en-US" sz="1050" dirty="0">
                <a:solidFill>
                  <a:srgbClr val="000000"/>
                </a:solidFill>
                <a:latin typeface="Consolas" panose="020B0609020204030204" pitchFamily="49" charset="0"/>
              </a:rPr>
              <a:t>(</a:t>
            </a:r>
            <a:r>
              <a:rPr lang="en-US" sz="1050" dirty="0">
                <a:solidFill>
                  <a:srgbClr val="A31515"/>
                </a:solidFill>
                <a:latin typeface="Consolas" panose="020B0609020204030204" pitchFamily="49" charset="0"/>
              </a:rPr>
              <a:t>'</a:t>
            </a:r>
            <a:r>
              <a:rPr lang="en-US" sz="1050" dirty="0" err="1">
                <a:solidFill>
                  <a:srgbClr val="A31515"/>
                </a:solidFill>
                <a:latin typeface="Consolas" panose="020B0609020204030204" pitchFamily="49" charset="0"/>
              </a:rPr>
              <a:t>Microsoft.Maps.Clustering</a:t>
            </a:r>
            <a:r>
              <a:rPr lang="en-US" sz="1050" dirty="0">
                <a:solidFill>
                  <a:srgbClr val="A31515"/>
                </a:solidFill>
                <a:latin typeface="Consolas" panose="020B0609020204030204" pitchFamily="49" charset="0"/>
              </a:rPr>
              <a:t>'</a:t>
            </a:r>
            <a:r>
              <a:rPr lang="en-US" sz="1050" dirty="0">
                <a:solidFill>
                  <a:srgbClr val="000000"/>
                </a:solidFill>
                <a:latin typeface="Consolas" panose="020B0609020204030204" pitchFamily="49" charset="0"/>
              </a:rPr>
              <a:t>, </a:t>
            </a:r>
            <a:r>
              <a:rPr lang="en-US" sz="1050" dirty="0">
                <a:solidFill>
                  <a:srgbClr val="0000FF"/>
                </a:solidFill>
                <a:latin typeface="Consolas" panose="020B0609020204030204" pitchFamily="49" charset="0"/>
              </a:rPr>
              <a:t>function</a:t>
            </a:r>
            <a:r>
              <a:rPr lang="en-US" sz="1050" dirty="0">
                <a:solidFill>
                  <a:srgbClr val="000000"/>
                </a:solidFill>
                <a:latin typeface="Consolas" panose="020B0609020204030204" pitchFamily="49" charset="0"/>
              </a:rPr>
              <a:t> () {</a:t>
            </a:r>
          </a:p>
          <a:p>
            <a:r>
              <a:rPr lang="en-US" sz="1050" dirty="0">
                <a:solidFill>
                  <a:srgbClr val="000000"/>
                </a:solidFill>
                <a:latin typeface="Consolas" panose="020B0609020204030204" pitchFamily="49" charset="0"/>
              </a:rPr>
              <a:t>                    </a:t>
            </a:r>
            <a:r>
              <a:rPr lang="en-US" sz="1050" dirty="0">
                <a:solidFill>
                  <a:srgbClr val="008000"/>
                </a:solidFill>
                <a:latin typeface="Consolas" panose="020B0609020204030204" pitchFamily="49" charset="0"/>
              </a:rPr>
              <a:t>// Creating sample Pushpin data within map view</a:t>
            </a:r>
            <a:endParaRPr lang="en-US" sz="1050" dirty="0">
              <a:solidFill>
                <a:srgbClr val="000000"/>
              </a:solidFill>
              <a:latin typeface="Consolas" panose="020B0609020204030204" pitchFamily="49" charset="0"/>
            </a:endParaRPr>
          </a:p>
          <a:p>
            <a:r>
              <a:rPr lang="en-US" sz="1050" dirty="0">
                <a:solidFill>
                  <a:srgbClr val="000000"/>
                </a:solidFill>
                <a:latin typeface="Consolas" panose="020B0609020204030204" pitchFamily="49" charset="0"/>
              </a:rPr>
              <a:t>                    </a:t>
            </a:r>
            <a:r>
              <a:rPr lang="en-US" sz="1050" dirty="0" err="1">
                <a:solidFill>
                  <a:srgbClr val="0000FF"/>
                </a:solidFill>
                <a:latin typeface="Consolas" panose="020B0609020204030204" pitchFamily="49" charset="0"/>
              </a:rPr>
              <a:t>var</a:t>
            </a:r>
            <a:r>
              <a:rPr lang="en-US" sz="1050" dirty="0">
                <a:solidFill>
                  <a:srgbClr val="000000"/>
                </a:solidFill>
                <a:latin typeface="Consolas" panose="020B0609020204030204" pitchFamily="49" charset="0"/>
              </a:rPr>
              <a:t> pins = [];</a:t>
            </a:r>
          </a:p>
          <a:p>
            <a:endParaRPr lang="ar-SA" sz="1050" dirty="0">
              <a:solidFill>
                <a:srgbClr val="000000"/>
              </a:solidFill>
              <a:latin typeface="Consolas" panose="020B0609020204030204" pitchFamily="49" charset="0"/>
            </a:endParaRPr>
          </a:p>
          <a:p>
            <a:r>
              <a:rPr lang="sv-SE" sz="1050" dirty="0">
                <a:solidFill>
                  <a:srgbClr val="000000"/>
                </a:solidFill>
                <a:latin typeface="Consolas" panose="020B0609020204030204" pitchFamily="49" charset="0"/>
              </a:rPr>
              <a:t>                     @</a:t>
            </a:r>
            <a:r>
              <a:rPr lang="sv-SE" sz="1050" dirty="0">
                <a:solidFill>
                  <a:srgbClr val="0000FF"/>
                </a:solidFill>
                <a:latin typeface="Consolas" panose="020B0609020204030204" pitchFamily="49" charset="0"/>
              </a:rPr>
              <a:t>foreach</a:t>
            </a:r>
            <a:r>
              <a:rPr lang="sv-SE" sz="1050" dirty="0">
                <a:solidFill>
                  <a:srgbClr val="000000"/>
                </a:solidFill>
                <a:latin typeface="Consolas" panose="020B0609020204030204" pitchFamily="49" charset="0"/>
              </a:rPr>
              <a:t> (</a:t>
            </a:r>
            <a:r>
              <a:rPr lang="sv-SE" sz="1050" dirty="0">
                <a:solidFill>
                  <a:srgbClr val="0000FF"/>
                </a:solidFill>
                <a:latin typeface="Consolas" panose="020B0609020204030204" pitchFamily="49" charset="0"/>
              </a:rPr>
              <a:t>var</a:t>
            </a:r>
            <a:r>
              <a:rPr lang="sv-SE" sz="1050" dirty="0">
                <a:solidFill>
                  <a:srgbClr val="000000"/>
                </a:solidFill>
                <a:latin typeface="Consolas" panose="020B0609020204030204" pitchFamily="49" charset="0"/>
              </a:rPr>
              <a:t> item </a:t>
            </a:r>
            <a:r>
              <a:rPr lang="sv-SE" sz="1050" dirty="0">
                <a:solidFill>
                  <a:srgbClr val="0000FF"/>
                </a:solidFill>
                <a:latin typeface="Consolas" panose="020B0609020204030204" pitchFamily="49" charset="0"/>
              </a:rPr>
              <a:t>in</a:t>
            </a:r>
            <a:r>
              <a:rPr lang="sv-SE" sz="1050" dirty="0">
                <a:solidFill>
                  <a:srgbClr val="000000"/>
                </a:solidFill>
                <a:latin typeface="Consolas" panose="020B0609020204030204" pitchFamily="49" charset="0"/>
              </a:rPr>
              <a:t> Model) {</a:t>
            </a:r>
          </a:p>
          <a:p>
            <a:r>
              <a:rPr lang="en-US" sz="1050" dirty="0">
                <a:solidFill>
                  <a:srgbClr val="000000"/>
                </a:solidFill>
                <a:latin typeface="Consolas" panose="020B0609020204030204" pitchFamily="49" charset="0"/>
              </a:rPr>
              <a:t>        &lt;text&gt;</a:t>
            </a:r>
          </a:p>
          <a:p>
            <a:r>
              <a:rPr lang="nn-NO" sz="1050" dirty="0">
                <a:solidFill>
                  <a:srgbClr val="000000"/>
                </a:solidFill>
                <a:latin typeface="Consolas" panose="020B0609020204030204" pitchFamily="49" charset="0"/>
              </a:rPr>
              <a:t>                    </a:t>
            </a:r>
            <a:r>
              <a:rPr lang="nn-NO" sz="1050" dirty="0">
                <a:solidFill>
                  <a:srgbClr val="0000FF"/>
                </a:solidFill>
                <a:latin typeface="Consolas" panose="020B0609020204030204" pitchFamily="49" charset="0"/>
              </a:rPr>
              <a:t>var</a:t>
            </a:r>
            <a:r>
              <a:rPr lang="nn-NO" sz="1050" dirty="0">
                <a:solidFill>
                  <a:srgbClr val="000000"/>
                </a:solidFill>
                <a:latin typeface="Consolas" panose="020B0609020204030204" pitchFamily="49" charset="0"/>
              </a:rPr>
              <a:t> pin = </a:t>
            </a:r>
            <a:r>
              <a:rPr lang="nn-NO" sz="1050" dirty="0">
                <a:solidFill>
                  <a:srgbClr val="0000FF"/>
                </a:solidFill>
                <a:latin typeface="Consolas" panose="020B0609020204030204" pitchFamily="49" charset="0"/>
              </a:rPr>
              <a:t>new</a:t>
            </a:r>
            <a:r>
              <a:rPr lang="nn-NO" sz="1050" dirty="0">
                <a:solidFill>
                  <a:srgbClr val="000000"/>
                </a:solidFill>
                <a:latin typeface="Consolas" panose="020B0609020204030204" pitchFamily="49" charset="0"/>
              </a:rPr>
              <a:t> Microsoft.Maps.Pushpin(</a:t>
            </a:r>
            <a:r>
              <a:rPr lang="nn-NO" sz="1050" dirty="0">
                <a:solidFill>
                  <a:srgbClr val="0000FF"/>
                </a:solidFill>
                <a:latin typeface="Consolas" panose="020B0609020204030204" pitchFamily="49" charset="0"/>
              </a:rPr>
              <a:t>new</a:t>
            </a:r>
            <a:r>
              <a:rPr lang="nn-NO" sz="1050" dirty="0">
                <a:solidFill>
                  <a:srgbClr val="000000"/>
                </a:solidFill>
                <a:latin typeface="Consolas" panose="020B0609020204030204" pitchFamily="49" charset="0"/>
              </a:rPr>
              <a:t> Microsoft.Maps.Location(@item.lat, @item.lon));</a:t>
            </a:r>
          </a:p>
          <a:p>
            <a:r>
              <a:rPr lang="en-US" sz="1050" dirty="0">
                <a:solidFill>
                  <a:srgbClr val="000000"/>
                </a:solidFill>
                <a:latin typeface="Consolas" panose="020B0609020204030204" pitchFamily="49" charset="0"/>
              </a:rPr>
              <a:t>                    </a:t>
            </a:r>
            <a:r>
              <a:rPr lang="en-US" sz="1050" dirty="0" err="1">
                <a:solidFill>
                  <a:srgbClr val="000000"/>
                </a:solidFill>
                <a:latin typeface="Consolas" panose="020B0609020204030204" pitchFamily="49" charset="0"/>
              </a:rPr>
              <a:t>pin.metedata</a:t>
            </a:r>
            <a:r>
              <a:rPr lang="en-US" sz="1050" dirty="0">
                <a:solidFill>
                  <a:srgbClr val="000000"/>
                </a:solidFill>
                <a:latin typeface="Consolas" panose="020B0609020204030204" pitchFamily="49" charset="0"/>
              </a:rPr>
              <a:t> = item;</a:t>
            </a:r>
          </a:p>
          <a:p>
            <a:r>
              <a:rPr lang="en-US" sz="1050" dirty="0">
                <a:solidFill>
                  <a:srgbClr val="000000"/>
                </a:solidFill>
                <a:latin typeface="Consolas" panose="020B0609020204030204" pitchFamily="49" charset="0"/>
              </a:rPr>
              <a:t>                    </a:t>
            </a:r>
            <a:r>
              <a:rPr lang="en-US" sz="1050" dirty="0" err="1">
                <a:solidFill>
                  <a:srgbClr val="000000"/>
                </a:solidFill>
                <a:latin typeface="Consolas" panose="020B0609020204030204" pitchFamily="49" charset="0"/>
              </a:rPr>
              <a:t>pins.push</a:t>
            </a:r>
            <a:r>
              <a:rPr lang="en-US" sz="1050" dirty="0">
                <a:solidFill>
                  <a:srgbClr val="000000"/>
                </a:solidFill>
                <a:latin typeface="Consolas" panose="020B0609020204030204" pitchFamily="49" charset="0"/>
              </a:rPr>
              <a:t>(pin);</a:t>
            </a:r>
          </a:p>
          <a:p>
            <a:r>
              <a:rPr lang="en-US" sz="1050" dirty="0">
                <a:solidFill>
                  <a:srgbClr val="000000"/>
                </a:solidFill>
                <a:latin typeface="Consolas" panose="020B0609020204030204" pitchFamily="49" charset="0"/>
              </a:rPr>
              <a:t>        &lt;/text&gt;</a:t>
            </a:r>
          </a:p>
          <a:p>
            <a:r>
              <a:rPr lang="ar-SA" sz="1050" dirty="0">
                <a:solidFill>
                  <a:srgbClr val="000000"/>
                </a:solidFill>
                <a:latin typeface="Consolas" panose="020B0609020204030204" pitchFamily="49" charset="0"/>
              </a:rPr>
              <a:t>                     }</a:t>
            </a:r>
          </a:p>
          <a:p>
            <a:r>
              <a:rPr lang="en-US" sz="1050" dirty="0">
                <a:solidFill>
                  <a:srgbClr val="000000"/>
                </a:solidFill>
                <a:latin typeface="Consolas" panose="020B0609020204030204" pitchFamily="49" charset="0"/>
              </a:rPr>
              <a:t>                    </a:t>
            </a:r>
            <a:r>
              <a:rPr lang="en-US" sz="1050" dirty="0">
                <a:solidFill>
                  <a:srgbClr val="008000"/>
                </a:solidFill>
                <a:latin typeface="Consolas" panose="020B0609020204030204" pitchFamily="49" charset="0"/>
              </a:rPr>
              <a:t>//</a:t>
            </a:r>
            <a:r>
              <a:rPr lang="en-US" sz="1050" dirty="0" err="1">
                <a:solidFill>
                  <a:srgbClr val="008000"/>
                </a:solidFill>
                <a:latin typeface="Consolas" panose="020B0609020204030204" pitchFamily="49" charset="0"/>
              </a:rPr>
              <a:t>var</a:t>
            </a:r>
            <a:r>
              <a:rPr lang="en-US" sz="1050" dirty="0">
                <a:solidFill>
                  <a:srgbClr val="008000"/>
                </a:solidFill>
                <a:latin typeface="Consolas" panose="020B0609020204030204" pitchFamily="49" charset="0"/>
              </a:rPr>
              <a:t> pushpins = </a:t>
            </a:r>
            <a:r>
              <a:rPr lang="en-US" sz="1050" dirty="0" err="1">
                <a:solidFill>
                  <a:srgbClr val="008000"/>
                </a:solidFill>
                <a:latin typeface="Consolas" panose="020B0609020204030204" pitchFamily="49" charset="0"/>
              </a:rPr>
              <a:t>Microsoft.Maps.TestDataGenerator.getPushpins</a:t>
            </a:r>
            <a:r>
              <a:rPr lang="en-US" sz="1050" dirty="0">
                <a:solidFill>
                  <a:srgbClr val="008000"/>
                </a:solidFill>
                <a:latin typeface="Consolas" panose="020B0609020204030204" pitchFamily="49" charset="0"/>
              </a:rPr>
              <a:t>(1000, </a:t>
            </a:r>
            <a:r>
              <a:rPr lang="en-US" sz="1050" dirty="0" err="1">
                <a:solidFill>
                  <a:srgbClr val="008000"/>
                </a:solidFill>
                <a:latin typeface="Consolas" panose="020B0609020204030204" pitchFamily="49" charset="0"/>
              </a:rPr>
              <a:t>map.getBounds</a:t>
            </a:r>
            <a:r>
              <a:rPr lang="en-US" sz="1050" dirty="0">
                <a:solidFill>
                  <a:srgbClr val="008000"/>
                </a:solidFill>
                <a:latin typeface="Consolas" panose="020B0609020204030204" pitchFamily="49" charset="0"/>
              </a:rPr>
              <a:t>());</a:t>
            </a:r>
            <a:endParaRPr lang="en-US" sz="1050" dirty="0">
              <a:solidFill>
                <a:srgbClr val="000000"/>
              </a:solidFill>
              <a:latin typeface="Consolas" panose="020B0609020204030204" pitchFamily="49" charset="0"/>
            </a:endParaRPr>
          </a:p>
          <a:p>
            <a:r>
              <a:rPr lang="en-US" sz="1050" dirty="0">
                <a:solidFill>
                  <a:srgbClr val="000000"/>
                </a:solidFill>
                <a:latin typeface="Consolas" panose="020B0609020204030204" pitchFamily="49" charset="0"/>
              </a:rPr>
              <a:t>                    </a:t>
            </a:r>
            <a:r>
              <a:rPr lang="en-US" sz="1050" dirty="0" err="1">
                <a:solidFill>
                  <a:srgbClr val="0000FF"/>
                </a:solidFill>
                <a:latin typeface="Consolas" panose="020B0609020204030204" pitchFamily="49" charset="0"/>
              </a:rPr>
              <a:t>var</a:t>
            </a:r>
            <a:r>
              <a:rPr lang="en-US" sz="1050" dirty="0">
                <a:solidFill>
                  <a:srgbClr val="000000"/>
                </a:solidFill>
                <a:latin typeface="Consolas" panose="020B0609020204030204" pitchFamily="49" charset="0"/>
              </a:rPr>
              <a:t> </a:t>
            </a:r>
            <a:r>
              <a:rPr lang="en-US" sz="1050" dirty="0" err="1">
                <a:solidFill>
                  <a:srgbClr val="000000"/>
                </a:solidFill>
                <a:latin typeface="Consolas" panose="020B0609020204030204" pitchFamily="49" charset="0"/>
              </a:rPr>
              <a:t>clusterLayer</a:t>
            </a:r>
            <a:r>
              <a:rPr lang="en-US" sz="1050" dirty="0">
                <a:solidFill>
                  <a:srgbClr val="000000"/>
                </a:solidFill>
                <a:latin typeface="Consolas" panose="020B0609020204030204" pitchFamily="49" charset="0"/>
              </a:rPr>
              <a:t> = </a:t>
            </a:r>
            <a:r>
              <a:rPr lang="en-US" sz="1050" dirty="0">
                <a:solidFill>
                  <a:srgbClr val="0000FF"/>
                </a:solidFill>
                <a:latin typeface="Consolas" panose="020B0609020204030204" pitchFamily="49" charset="0"/>
              </a:rPr>
              <a:t>new</a:t>
            </a:r>
            <a:r>
              <a:rPr lang="en-US" sz="1050" dirty="0">
                <a:solidFill>
                  <a:srgbClr val="000000"/>
                </a:solidFill>
                <a:latin typeface="Consolas" panose="020B0609020204030204" pitchFamily="49" charset="0"/>
              </a:rPr>
              <a:t> </a:t>
            </a:r>
            <a:r>
              <a:rPr lang="en-US" sz="1050" dirty="0" err="1">
                <a:solidFill>
                  <a:srgbClr val="000000"/>
                </a:solidFill>
                <a:latin typeface="Consolas" panose="020B0609020204030204" pitchFamily="49" charset="0"/>
              </a:rPr>
              <a:t>Microsoft.Maps.ClusterLayer</a:t>
            </a:r>
            <a:r>
              <a:rPr lang="en-US" sz="1050" dirty="0">
                <a:solidFill>
                  <a:srgbClr val="000000"/>
                </a:solidFill>
                <a:latin typeface="Consolas" panose="020B0609020204030204" pitchFamily="49" charset="0"/>
              </a:rPr>
              <a:t>(pins, { </a:t>
            </a:r>
            <a:r>
              <a:rPr lang="en-US" sz="1050" dirty="0" err="1">
                <a:solidFill>
                  <a:srgbClr val="000000"/>
                </a:solidFill>
                <a:latin typeface="Consolas" panose="020B0609020204030204" pitchFamily="49" charset="0"/>
              </a:rPr>
              <a:t>gridSize</a:t>
            </a:r>
            <a:r>
              <a:rPr lang="en-US" sz="1050" dirty="0">
                <a:solidFill>
                  <a:srgbClr val="000000"/>
                </a:solidFill>
                <a:latin typeface="Consolas" panose="020B0609020204030204" pitchFamily="49" charset="0"/>
              </a:rPr>
              <a:t>: 100 });</a:t>
            </a:r>
          </a:p>
          <a:p>
            <a:r>
              <a:rPr lang="en-US" sz="1050" dirty="0">
                <a:solidFill>
                  <a:srgbClr val="000000"/>
                </a:solidFill>
                <a:latin typeface="Consolas" panose="020B0609020204030204" pitchFamily="49" charset="0"/>
              </a:rPr>
              <a:t>                    </a:t>
            </a:r>
            <a:r>
              <a:rPr lang="en-US" sz="1050" dirty="0" err="1">
                <a:solidFill>
                  <a:srgbClr val="000000"/>
                </a:solidFill>
                <a:latin typeface="Consolas" panose="020B0609020204030204" pitchFamily="49" charset="0"/>
              </a:rPr>
              <a:t>map.layers.insert</a:t>
            </a:r>
            <a:r>
              <a:rPr lang="en-US" sz="1050" dirty="0">
                <a:solidFill>
                  <a:srgbClr val="000000"/>
                </a:solidFill>
                <a:latin typeface="Consolas" panose="020B0609020204030204" pitchFamily="49" charset="0"/>
              </a:rPr>
              <a:t>(</a:t>
            </a:r>
            <a:r>
              <a:rPr lang="en-US" sz="1050" dirty="0" err="1">
                <a:solidFill>
                  <a:srgbClr val="000000"/>
                </a:solidFill>
                <a:latin typeface="Consolas" panose="020B0609020204030204" pitchFamily="49" charset="0"/>
              </a:rPr>
              <a:t>clusterLayer</a:t>
            </a:r>
            <a:r>
              <a:rPr lang="en-US" sz="1050" dirty="0">
                <a:solidFill>
                  <a:srgbClr val="000000"/>
                </a:solidFill>
                <a:latin typeface="Consolas" panose="020B0609020204030204" pitchFamily="49" charset="0"/>
              </a:rPr>
              <a:t>);</a:t>
            </a:r>
          </a:p>
          <a:p>
            <a:r>
              <a:rPr lang="ar-SA" sz="1050" dirty="0">
                <a:solidFill>
                  <a:srgbClr val="000000"/>
                </a:solidFill>
                <a:latin typeface="Consolas" panose="020B0609020204030204" pitchFamily="49" charset="0"/>
              </a:rPr>
              <a:t>                });</a:t>
            </a:r>
          </a:p>
          <a:p>
            <a:r>
              <a:rPr lang="ar-SA" sz="1050" dirty="0">
                <a:solidFill>
                  <a:srgbClr val="000000"/>
                </a:solidFill>
                <a:latin typeface="Consolas" panose="020B0609020204030204" pitchFamily="49" charset="0"/>
              </a:rPr>
              <a:t>                </a:t>
            </a:r>
          </a:p>
          <a:p>
            <a:r>
              <a:rPr lang="ar-SA" sz="1050" dirty="0">
                <a:solidFill>
                  <a:srgbClr val="000000"/>
                </a:solidFill>
                <a:latin typeface="Consolas" panose="020B0609020204030204" pitchFamily="49" charset="0"/>
              </a:rPr>
              <a:t>            }</a:t>
            </a:r>
            <a:endParaRPr lang="ar-SA" sz="1050" dirty="0"/>
          </a:p>
        </p:txBody>
      </p:sp>
      <p:sp>
        <p:nvSpPr>
          <p:cNvPr id="8" name="Arrow: Bent-Up 7">
            <a:extLst>
              <a:ext uri="{FF2B5EF4-FFF2-40B4-BE49-F238E27FC236}">
                <a16:creationId xmlns:a16="http://schemas.microsoft.com/office/drawing/2014/main" id="{64650333-FC11-440D-B626-9D6F4BBE150F}"/>
              </a:ext>
            </a:extLst>
          </p:cNvPr>
          <p:cNvSpPr/>
          <p:nvPr/>
        </p:nvSpPr>
        <p:spPr>
          <a:xfrm rot="5400000">
            <a:off x="1572145" y="2380273"/>
            <a:ext cx="1702735" cy="827923"/>
          </a:xfrm>
          <a:prstGeom prst="bentUpArrow">
            <a:avLst>
              <a:gd name="adj1" fmla="val 7397"/>
              <a:gd name="adj2" fmla="val 12678"/>
              <a:gd name="adj3" fmla="val 21479"/>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7" name="Rectangle 16">
            <a:extLst>
              <a:ext uri="{FF2B5EF4-FFF2-40B4-BE49-F238E27FC236}">
                <a16:creationId xmlns:a16="http://schemas.microsoft.com/office/drawing/2014/main" id="{BB3F52F0-B519-42F6-9EEA-01A782F64758}"/>
              </a:ext>
            </a:extLst>
          </p:cNvPr>
          <p:cNvSpPr/>
          <p:nvPr/>
        </p:nvSpPr>
        <p:spPr>
          <a:xfrm>
            <a:off x="1093386" y="2496865"/>
            <a:ext cx="1835759" cy="369332"/>
          </a:xfrm>
          <a:prstGeom prst="rect">
            <a:avLst/>
          </a:prstGeom>
          <a:solidFill>
            <a:schemeClr val="bg1"/>
          </a:solidFill>
        </p:spPr>
        <p:txBody>
          <a:bodyPr wrap="none">
            <a:spAutoFit/>
          </a:bodyPr>
          <a:lstStyle/>
          <a:p>
            <a:r>
              <a:rPr lang="en-US" b="1" dirty="0"/>
              <a:t>Callback function</a:t>
            </a:r>
            <a:endParaRPr lang="ar-SA" dirty="0"/>
          </a:p>
        </p:txBody>
      </p:sp>
      <p:sp>
        <p:nvSpPr>
          <p:cNvPr id="27" name="Rectangle 26">
            <a:extLst>
              <a:ext uri="{FF2B5EF4-FFF2-40B4-BE49-F238E27FC236}">
                <a16:creationId xmlns:a16="http://schemas.microsoft.com/office/drawing/2014/main" id="{0BDB7B3C-3BC1-4D81-92F2-BFA9FA691D5A}"/>
              </a:ext>
            </a:extLst>
          </p:cNvPr>
          <p:cNvSpPr/>
          <p:nvPr/>
        </p:nvSpPr>
        <p:spPr>
          <a:xfrm>
            <a:off x="434296" y="5883227"/>
            <a:ext cx="2423484" cy="369332"/>
          </a:xfrm>
          <a:prstGeom prst="rect">
            <a:avLst/>
          </a:prstGeom>
        </p:spPr>
        <p:txBody>
          <a:bodyPr wrap="none">
            <a:spAutoFit/>
          </a:bodyPr>
          <a:lstStyle/>
          <a:p>
            <a:r>
              <a:rPr lang="en-US" b="1" dirty="0"/>
              <a:t>Call Clustering Function</a:t>
            </a:r>
            <a:endParaRPr lang="ar-SA" dirty="0"/>
          </a:p>
        </p:txBody>
      </p:sp>
      <p:sp>
        <p:nvSpPr>
          <p:cNvPr id="28" name="Arrow: Right 27">
            <a:extLst>
              <a:ext uri="{FF2B5EF4-FFF2-40B4-BE49-F238E27FC236}">
                <a16:creationId xmlns:a16="http://schemas.microsoft.com/office/drawing/2014/main" id="{D66B69C4-CB59-490E-B80F-BB84FFC19F5C}"/>
              </a:ext>
            </a:extLst>
          </p:cNvPr>
          <p:cNvSpPr/>
          <p:nvPr/>
        </p:nvSpPr>
        <p:spPr>
          <a:xfrm rot="10800000" flipH="1">
            <a:off x="920699" y="6180843"/>
            <a:ext cx="1284105" cy="259432"/>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9" name="Rectangle 28">
            <a:extLst>
              <a:ext uri="{FF2B5EF4-FFF2-40B4-BE49-F238E27FC236}">
                <a16:creationId xmlns:a16="http://schemas.microsoft.com/office/drawing/2014/main" id="{9D7BE89E-B816-421F-90C7-1F2A2AF439E1}"/>
              </a:ext>
            </a:extLst>
          </p:cNvPr>
          <p:cNvSpPr/>
          <p:nvPr/>
        </p:nvSpPr>
        <p:spPr>
          <a:xfrm>
            <a:off x="367957" y="4545216"/>
            <a:ext cx="2319537" cy="923330"/>
          </a:xfrm>
          <a:prstGeom prst="rect">
            <a:avLst/>
          </a:prstGeom>
        </p:spPr>
        <p:txBody>
          <a:bodyPr wrap="square">
            <a:spAutoFit/>
          </a:bodyPr>
          <a:lstStyle/>
          <a:p>
            <a:pPr algn="ctr"/>
            <a:r>
              <a:rPr lang="en-US" b="1" dirty="0"/>
              <a:t>Loop to generate dynamic pins from the database</a:t>
            </a:r>
            <a:endParaRPr lang="ar-SA" dirty="0"/>
          </a:p>
        </p:txBody>
      </p:sp>
      <p:sp>
        <p:nvSpPr>
          <p:cNvPr id="30" name="Arrow: Right 29">
            <a:extLst>
              <a:ext uri="{FF2B5EF4-FFF2-40B4-BE49-F238E27FC236}">
                <a16:creationId xmlns:a16="http://schemas.microsoft.com/office/drawing/2014/main" id="{DB0713F3-E71D-4386-9748-D80404097EC3}"/>
              </a:ext>
            </a:extLst>
          </p:cNvPr>
          <p:cNvSpPr/>
          <p:nvPr/>
        </p:nvSpPr>
        <p:spPr>
          <a:xfrm rot="10800000" flipH="1">
            <a:off x="950056" y="5374463"/>
            <a:ext cx="1284105" cy="259432"/>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Tree>
    <p:extLst>
      <p:ext uri="{BB962C8B-B14F-4D97-AF65-F5344CB8AC3E}">
        <p14:creationId xmlns:p14="http://schemas.microsoft.com/office/powerpoint/2010/main" val="3293275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703621-097C-4B4A-A528-C1A014B80CBB}"/>
              </a:ext>
            </a:extLst>
          </p:cNvPr>
          <p:cNvSpPr>
            <a:spLocks noGrp="1"/>
          </p:cNvSpPr>
          <p:nvPr>
            <p:ph idx="1"/>
          </p:nvPr>
        </p:nvSpPr>
        <p:spPr>
          <a:xfrm>
            <a:off x="838200" y="1130779"/>
            <a:ext cx="10515600" cy="1140859"/>
          </a:xfrm>
        </p:spPr>
        <p:txBody>
          <a:bodyPr>
            <a:noAutofit/>
          </a:bodyPr>
          <a:lstStyle/>
          <a:p>
            <a:pPr marL="401638" indent="-401638" algn="just">
              <a:lnSpc>
                <a:spcPct val="170000"/>
              </a:lnSpc>
              <a:buFont typeface="Wingdings" panose="05000000000000000000" pitchFamily="2" charset="2"/>
              <a:buChar char="ü"/>
            </a:pPr>
            <a:r>
              <a:rPr lang="en-US" sz="1800" dirty="0"/>
              <a:t>The application is created in </a:t>
            </a:r>
            <a:r>
              <a:rPr lang="en-US" sz="1800" dirty="0" err="1"/>
              <a:t>ASP.NET</a:t>
            </a:r>
            <a:r>
              <a:rPr lang="en-US" sz="1800" dirty="0"/>
              <a:t> C# using Visual Studio and SQL Server.  The Model-View-Controller Version 4 is used to enable desktop and mobile views.</a:t>
            </a:r>
          </a:p>
          <a:p>
            <a:pPr marL="401638" indent="-401638" algn="just">
              <a:lnSpc>
                <a:spcPct val="170000"/>
              </a:lnSpc>
              <a:buFont typeface="Wingdings" panose="05000000000000000000" pitchFamily="2" charset="2"/>
              <a:buChar char="ü"/>
            </a:pPr>
            <a:r>
              <a:rPr lang="en-US" sz="1800" dirty="0"/>
              <a:t>The Razor is used as a view engine because its syntax is compact and reduces typing.</a:t>
            </a:r>
          </a:p>
          <a:p>
            <a:pPr marL="401638" indent="-401638" algn="just">
              <a:lnSpc>
                <a:spcPct val="170000"/>
              </a:lnSpc>
              <a:buFont typeface="Wingdings" panose="05000000000000000000" pitchFamily="2" charset="2"/>
              <a:buChar char="ü"/>
            </a:pPr>
            <a:r>
              <a:rPr lang="en-US" sz="1800" dirty="0"/>
              <a:t>The controllers are created employing a scaffolding template "read, write, actions, and views" using Razor view and the </a:t>
            </a:r>
            <a:r>
              <a:rPr lang="en-US" sz="1800" dirty="0" err="1"/>
              <a:t>OpenCell</a:t>
            </a:r>
            <a:r>
              <a:rPr lang="en-US" sz="1800" dirty="0"/>
              <a:t>. The controller is responsible for controlling how a user interacts with an </a:t>
            </a:r>
            <a:r>
              <a:rPr lang="en-US" sz="1800" dirty="0" err="1"/>
              <a:t>MVC</a:t>
            </a:r>
            <a:r>
              <a:rPr lang="en-US" sz="1800" dirty="0"/>
              <a:t> application.</a:t>
            </a:r>
          </a:p>
          <a:p>
            <a:pPr marL="401638" indent="-401638" algn="just">
              <a:lnSpc>
                <a:spcPct val="170000"/>
              </a:lnSpc>
              <a:buFont typeface="Wingdings" panose="05000000000000000000" pitchFamily="2" charset="2"/>
              <a:buChar char="ü"/>
            </a:pPr>
            <a:r>
              <a:rPr lang="en-US" sz="1800" dirty="0"/>
              <a:t>Entity Framework (EF) approach applied as the database was already created using </a:t>
            </a:r>
            <a:r>
              <a:rPr lang="en-US" sz="1800" dirty="0" err="1"/>
              <a:t>OpenCell</a:t>
            </a:r>
            <a:r>
              <a:rPr lang="en-US" sz="1800" dirty="0"/>
              <a:t> CSV file, when the database is already created, the EF automatically generates a data model that consists of classes and properties</a:t>
            </a:r>
            <a:endParaRPr lang="ar-SA" sz="1800" dirty="0"/>
          </a:p>
        </p:txBody>
      </p:sp>
    </p:spTree>
    <p:extLst>
      <p:ext uri="{BB962C8B-B14F-4D97-AF65-F5344CB8AC3E}">
        <p14:creationId xmlns:p14="http://schemas.microsoft.com/office/powerpoint/2010/main" val="1401750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3F39A-F711-46F3-8170-4917E556AF6C}"/>
              </a:ext>
            </a:extLst>
          </p:cNvPr>
          <p:cNvSpPr>
            <a:spLocks noGrp="1"/>
          </p:cNvSpPr>
          <p:nvPr>
            <p:ph type="title"/>
          </p:nvPr>
        </p:nvSpPr>
        <p:spPr>
          <a:xfrm>
            <a:off x="14175" y="72682"/>
            <a:ext cx="10515600" cy="908810"/>
          </a:xfrm>
        </p:spPr>
        <p:txBody>
          <a:bodyPr>
            <a:normAutofit/>
          </a:bodyPr>
          <a:lstStyle/>
          <a:p>
            <a:r>
              <a:rPr lang="en-US" sz="2800" b="1" dirty="0" err="1"/>
              <a:t>OpenCell.js</a:t>
            </a:r>
            <a:endParaRPr lang="ar-SA" sz="2800" b="1" dirty="0"/>
          </a:p>
        </p:txBody>
      </p:sp>
      <p:sp>
        <p:nvSpPr>
          <p:cNvPr id="6" name="Rectangle 5">
            <a:extLst>
              <a:ext uri="{FF2B5EF4-FFF2-40B4-BE49-F238E27FC236}">
                <a16:creationId xmlns:a16="http://schemas.microsoft.com/office/drawing/2014/main" id="{08D72034-5877-4344-9B32-E3C7316C804C}"/>
              </a:ext>
            </a:extLst>
          </p:cNvPr>
          <p:cNvSpPr/>
          <p:nvPr/>
        </p:nvSpPr>
        <p:spPr>
          <a:xfrm>
            <a:off x="5436211" y="298482"/>
            <a:ext cx="2224391" cy="369332"/>
          </a:xfrm>
          <a:prstGeom prst="rect">
            <a:avLst/>
          </a:prstGeom>
        </p:spPr>
        <p:txBody>
          <a:bodyPr wrap="none">
            <a:spAutoFit/>
          </a:bodyPr>
          <a:lstStyle/>
          <a:p>
            <a:r>
              <a:rPr lang="en-US" b="1" dirty="0"/>
              <a:t>MAP Function Scripts</a:t>
            </a:r>
            <a:endParaRPr lang="ar-SA" dirty="0"/>
          </a:p>
        </p:txBody>
      </p:sp>
      <p:sp>
        <p:nvSpPr>
          <p:cNvPr id="24" name="Arrow: Right 23">
            <a:extLst>
              <a:ext uri="{FF2B5EF4-FFF2-40B4-BE49-F238E27FC236}">
                <a16:creationId xmlns:a16="http://schemas.microsoft.com/office/drawing/2014/main" id="{61155BFA-9727-45C4-B7D0-4FD71A347C94}"/>
              </a:ext>
            </a:extLst>
          </p:cNvPr>
          <p:cNvSpPr/>
          <p:nvPr/>
        </p:nvSpPr>
        <p:spPr>
          <a:xfrm rot="10800000" flipH="1">
            <a:off x="980633" y="5082846"/>
            <a:ext cx="1284105" cy="259432"/>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7" name="Rectangle 6">
            <a:extLst>
              <a:ext uri="{FF2B5EF4-FFF2-40B4-BE49-F238E27FC236}">
                <a16:creationId xmlns:a16="http://schemas.microsoft.com/office/drawing/2014/main" id="{40C1BD2F-A188-44FB-9DE3-A3770286E818}"/>
              </a:ext>
            </a:extLst>
          </p:cNvPr>
          <p:cNvSpPr/>
          <p:nvPr/>
        </p:nvSpPr>
        <p:spPr>
          <a:xfrm>
            <a:off x="770868" y="879809"/>
            <a:ext cx="5539559" cy="3554819"/>
          </a:xfrm>
          <a:prstGeom prst="rect">
            <a:avLst/>
          </a:prstGeom>
          <a:solidFill>
            <a:schemeClr val="bg2"/>
          </a:solidFill>
        </p:spPr>
        <p:txBody>
          <a:bodyPr wrap="square">
            <a:spAutoFit/>
          </a:bodyPr>
          <a:lstStyle/>
          <a:p>
            <a:r>
              <a:rPr lang="en-US" sz="900" dirty="0" err="1">
                <a:solidFill>
                  <a:srgbClr val="000000"/>
                </a:solidFill>
                <a:latin typeface="Consolas" panose="020B0609020204030204" pitchFamily="49" charset="0"/>
              </a:rPr>
              <a:t>OpenCell.LoadMap</a:t>
            </a:r>
            <a:r>
              <a:rPr lang="en-US" sz="900" dirty="0">
                <a:solidFill>
                  <a:srgbClr val="000000"/>
                </a:solidFill>
                <a:latin typeface="Consolas" panose="020B0609020204030204" pitchFamily="49" charset="0"/>
              </a:rPr>
              <a:t> = </a:t>
            </a:r>
            <a:r>
              <a:rPr lang="en-US" sz="900" dirty="0">
                <a:solidFill>
                  <a:srgbClr val="0000FF"/>
                </a:solidFill>
                <a:latin typeface="Consolas" panose="020B0609020204030204" pitchFamily="49" charset="0"/>
              </a:rPr>
              <a:t>function</a:t>
            </a:r>
            <a:r>
              <a:rPr lang="en-US" sz="900" dirty="0">
                <a:solidFill>
                  <a:srgbClr val="000000"/>
                </a:solidFill>
                <a:latin typeface="Consolas" panose="020B0609020204030204" pitchFamily="49" charset="0"/>
              </a:rPr>
              <a:t> (latitude, longitude, </a:t>
            </a:r>
            <a:r>
              <a:rPr lang="en-US" sz="900" dirty="0" err="1">
                <a:solidFill>
                  <a:srgbClr val="000000"/>
                </a:solidFill>
                <a:latin typeface="Consolas" panose="020B0609020204030204" pitchFamily="49" charset="0"/>
              </a:rPr>
              <a:t>onMapLoaded</a:t>
            </a:r>
            <a:r>
              <a:rPr lang="en-US" sz="900" dirty="0">
                <a:solidFill>
                  <a:srgbClr val="000000"/>
                </a:solidFill>
                <a:latin typeface="Consolas" panose="020B0609020204030204" pitchFamily="49" charset="0"/>
              </a:rPr>
              <a:t>) {</a:t>
            </a:r>
          </a:p>
          <a:p>
            <a:endParaRPr lang="ar-SA" sz="900" dirty="0">
              <a:solidFill>
                <a:srgbClr val="000000"/>
              </a:solidFill>
              <a:latin typeface="Consolas" panose="020B0609020204030204" pitchFamily="49" charset="0"/>
            </a:endParaRPr>
          </a:p>
          <a:p>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._map = </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Microsoft.Maps.Map</a:t>
            </a:r>
            <a:r>
              <a:rPr lang="en-US" sz="900" dirty="0">
                <a:solidFill>
                  <a:srgbClr val="000000"/>
                </a:solidFill>
                <a:latin typeface="Consolas" panose="020B0609020204030204" pitchFamily="49" charset="0"/>
              </a:rPr>
              <a:t>(</a:t>
            </a:r>
            <a:r>
              <a:rPr lang="en-US" sz="900" dirty="0" err="1">
                <a:solidFill>
                  <a:srgbClr val="000000"/>
                </a:solidFill>
                <a:latin typeface="Consolas" panose="020B0609020204030204" pitchFamily="49" charset="0"/>
              </a:rPr>
              <a:t>document.getElementById</a:t>
            </a:r>
            <a:r>
              <a:rPr lang="en-US" sz="900" dirty="0">
                <a:solidFill>
                  <a:srgbClr val="000000"/>
                </a:solidFill>
                <a:latin typeface="Consolas" panose="020B0609020204030204" pitchFamily="49" charset="0"/>
              </a:rPr>
              <a:t>(</a:t>
            </a:r>
            <a:r>
              <a:rPr lang="en-US" sz="900" dirty="0">
                <a:solidFill>
                  <a:srgbClr val="A31515"/>
                </a:solidFill>
                <a:latin typeface="Consolas" panose="020B0609020204030204" pitchFamily="49" charset="0"/>
              </a:rPr>
              <a:t>'</a:t>
            </a:r>
            <a:r>
              <a:rPr lang="en-US" sz="900" dirty="0" err="1">
                <a:solidFill>
                  <a:srgbClr val="A31515"/>
                </a:solidFill>
                <a:latin typeface="Consolas" panose="020B0609020204030204" pitchFamily="49" charset="0"/>
              </a:rPr>
              <a:t>theMap</a:t>
            </a:r>
            <a:r>
              <a:rPr lang="en-US" sz="900" dirty="0">
                <a:solidFill>
                  <a:srgbClr val="A31515"/>
                </a:solidFill>
                <a:latin typeface="Consolas" panose="020B0609020204030204" pitchFamily="49" charset="0"/>
              </a:rPr>
              <a:t>'</a:t>
            </a:r>
            <a:r>
              <a:rPr lang="en-US"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a:solidFill>
                  <a:srgbClr val="008000"/>
                </a:solidFill>
                <a:latin typeface="Consolas" panose="020B0609020204030204" pitchFamily="49" charset="0"/>
              </a:rPr>
              <a:t>// Create draggable Pin in the center</a:t>
            </a:r>
            <a:endParaRPr lang="en-US" sz="900" dirty="0">
              <a:solidFill>
                <a:srgbClr val="000000"/>
              </a:solidFill>
              <a:latin typeface="Consolas" panose="020B0609020204030204" pitchFamily="49" charset="0"/>
            </a:endParaRPr>
          </a:p>
          <a:p>
            <a:r>
              <a:rPr lang="en-US" sz="900" dirty="0">
                <a:solidFill>
                  <a:srgbClr val="000000"/>
                </a:solidFill>
                <a:latin typeface="Consolas" panose="020B0609020204030204" pitchFamily="49" charset="0"/>
              </a:rPr>
              <a:t>    </a:t>
            </a:r>
            <a:r>
              <a:rPr lang="en-US" sz="900" dirty="0" err="1">
                <a:solidFill>
                  <a:srgbClr val="0000FF"/>
                </a:solidFill>
                <a:latin typeface="Consolas" panose="020B0609020204030204" pitchFamily="49" charset="0"/>
              </a:rPr>
              <a:t>var</a:t>
            </a:r>
            <a:r>
              <a:rPr lang="en-US" sz="900" dirty="0">
                <a:solidFill>
                  <a:srgbClr val="000000"/>
                </a:solidFill>
                <a:latin typeface="Consolas" panose="020B0609020204030204" pitchFamily="49" charset="0"/>
              </a:rPr>
              <a:t> center = </a:t>
            </a:r>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a:t>
            </a:r>
            <a:r>
              <a:rPr lang="en-US" sz="900" dirty="0" err="1">
                <a:solidFill>
                  <a:srgbClr val="000000"/>
                </a:solidFill>
                <a:latin typeface="Consolas" panose="020B0609020204030204" pitchFamily="49" charset="0"/>
              </a:rPr>
              <a:t>map.getCenter</a:t>
            </a:r>
            <a:r>
              <a:rPr lang="en-US" sz="900" dirty="0">
                <a:solidFill>
                  <a:srgbClr val="000000"/>
                </a:solidFill>
                <a:latin typeface="Consolas" panose="020B0609020204030204" pitchFamily="49" charset="0"/>
              </a:rPr>
              <a:t>();</a:t>
            </a:r>
          </a:p>
          <a:p>
            <a:r>
              <a:rPr lang="fr-FR" sz="900" dirty="0">
                <a:solidFill>
                  <a:srgbClr val="000000"/>
                </a:solidFill>
                <a:latin typeface="Consolas" panose="020B0609020204030204" pitchFamily="49" charset="0"/>
              </a:rPr>
              <a:t>    </a:t>
            </a:r>
            <a:r>
              <a:rPr lang="fr-FR" sz="900" dirty="0">
                <a:solidFill>
                  <a:srgbClr val="0000FF"/>
                </a:solidFill>
                <a:latin typeface="Consolas" panose="020B0609020204030204" pitchFamily="49" charset="0"/>
              </a:rPr>
              <a:t>var</a:t>
            </a:r>
            <a:r>
              <a:rPr lang="fr-FR" sz="900" dirty="0">
                <a:solidFill>
                  <a:srgbClr val="000000"/>
                </a:solidFill>
                <a:latin typeface="Consolas" panose="020B0609020204030204" pitchFamily="49" charset="0"/>
              </a:rPr>
              <a:t> Location = </a:t>
            </a:r>
            <a:r>
              <a:rPr lang="fr-FR" sz="900" dirty="0" err="1">
                <a:solidFill>
                  <a:srgbClr val="000000"/>
                </a:solidFill>
                <a:latin typeface="Consolas" panose="020B0609020204030204" pitchFamily="49" charset="0"/>
              </a:rPr>
              <a:t>Microsoft.Maps.Location</a:t>
            </a:r>
            <a:r>
              <a:rPr lang="fr-FR" sz="900" dirty="0">
                <a:solidFill>
                  <a:srgbClr val="000000"/>
                </a:solidFill>
                <a:latin typeface="Consolas" panose="020B0609020204030204" pitchFamily="49" charset="0"/>
              </a:rPr>
              <a:t>;</a:t>
            </a:r>
          </a:p>
          <a:p>
            <a:r>
              <a:rPr lang="en-US" sz="900" dirty="0">
                <a:solidFill>
                  <a:srgbClr val="000000"/>
                </a:solidFill>
                <a:latin typeface="Consolas" panose="020B0609020204030204" pitchFamily="49" charset="0"/>
              </a:rPr>
              <a:t>    </a:t>
            </a:r>
            <a:r>
              <a:rPr lang="en-US" sz="900" dirty="0" err="1">
                <a:solidFill>
                  <a:srgbClr val="0000FF"/>
                </a:solidFill>
                <a:latin typeface="Consolas" panose="020B0609020204030204" pitchFamily="49" charset="0"/>
              </a:rPr>
              <a:t>var</a:t>
            </a:r>
            <a:r>
              <a:rPr lang="en-US" sz="900" dirty="0">
                <a:solidFill>
                  <a:srgbClr val="000000"/>
                </a:solidFill>
                <a:latin typeface="Consolas" panose="020B0609020204030204" pitchFamily="49" charset="0"/>
              </a:rPr>
              <a:t> Pushpin = </a:t>
            </a:r>
            <a:r>
              <a:rPr lang="en-US" sz="900" dirty="0" err="1">
                <a:solidFill>
                  <a:srgbClr val="000000"/>
                </a:solidFill>
                <a:latin typeface="Consolas" panose="020B0609020204030204" pitchFamily="49" charset="0"/>
              </a:rPr>
              <a:t>Microsoft.Maps.Pushpin</a:t>
            </a:r>
            <a:r>
              <a:rPr lang="en-US" sz="900" dirty="0">
                <a:solidFill>
                  <a:srgbClr val="000000"/>
                </a:solidFill>
                <a:latin typeface="Consolas" panose="020B0609020204030204" pitchFamily="49" charset="0"/>
              </a:rPr>
              <a:t>;</a:t>
            </a:r>
          </a:p>
          <a:p>
            <a:r>
              <a:rPr lang="ar-SA"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a:solidFill>
                  <a:srgbClr val="0000FF"/>
                </a:solidFill>
                <a:latin typeface="Consolas" panose="020B0609020204030204" pitchFamily="49" charset="0"/>
              </a:rPr>
              <a:t>if</a:t>
            </a:r>
            <a:r>
              <a:rPr lang="en-US" sz="900" dirty="0">
                <a:solidFill>
                  <a:srgbClr val="000000"/>
                </a:solidFill>
                <a:latin typeface="Consolas" panose="020B0609020204030204" pitchFamily="49" charset="0"/>
              </a:rPr>
              <a:t> (latitude != </a:t>
            </a:r>
            <a:r>
              <a:rPr lang="en-US" sz="900" dirty="0">
                <a:solidFill>
                  <a:srgbClr val="0000FF"/>
                </a:solidFill>
                <a:latin typeface="Consolas" panose="020B0609020204030204" pitchFamily="49" charset="0"/>
              </a:rPr>
              <a:t>null</a:t>
            </a:r>
            <a:r>
              <a:rPr lang="en-US" sz="900" dirty="0">
                <a:solidFill>
                  <a:srgbClr val="000000"/>
                </a:solidFill>
                <a:latin typeface="Consolas" panose="020B0609020204030204" pitchFamily="49" charset="0"/>
              </a:rPr>
              <a:t> &amp;&amp; longitude != </a:t>
            </a:r>
            <a:r>
              <a:rPr lang="en-US" sz="900" dirty="0">
                <a:solidFill>
                  <a:srgbClr val="0000FF"/>
                </a:solidFill>
                <a:latin typeface="Consolas" panose="020B0609020204030204" pitchFamily="49" charset="0"/>
              </a:rPr>
              <a:t>null</a:t>
            </a:r>
            <a:r>
              <a:rPr lang="en-US"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a:solidFill>
                  <a:srgbClr val="0000FF"/>
                </a:solidFill>
                <a:latin typeface="Consolas" panose="020B0609020204030204" pitchFamily="49" charset="0"/>
              </a:rPr>
              <a:t>this</a:t>
            </a:r>
            <a:r>
              <a:rPr lang="en-US" sz="900" dirty="0">
                <a:solidFill>
                  <a:srgbClr val="000000"/>
                </a:solidFill>
                <a:latin typeface="Consolas" panose="020B0609020204030204" pitchFamily="49" charset="0"/>
              </a:rPr>
              <a:t>._</a:t>
            </a:r>
            <a:r>
              <a:rPr lang="en-US" sz="900" dirty="0" err="1">
                <a:solidFill>
                  <a:srgbClr val="000000"/>
                </a:solidFill>
                <a:latin typeface="Consolas" panose="020B0609020204030204" pitchFamily="49" charset="0"/>
              </a:rPr>
              <a:t>map.setView</a:t>
            </a:r>
            <a:r>
              <a:rPr lang="en-US" sz="900" dirty="0">
                <a:solidFill>
                  <a:srgbClr val="000000"/>
                </a:solidFill>
                <a:latin typeface="Consolas" panose="020B0609020204030204" pitchFamily="49" charset="0"/>
              </a:rPr>
              <a:t>({</a:t>
            </a:r>
          </a:p>
          <a:p>
            <a:r>
              <a:rPr lang="en-US" sz="900" dirty="0">
                <a:solidFill>
                  <a:srgbClr val="000000"/>
                </a:solidFill>
                <a:latin typeface="Consolas" panose="020B0609020204030204" pitchFamily="49" charset="0"/>
              </a:rPr>
              <a:t>            center: </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Microsoft.Maps.Location</a:t>
            </a:r>
            <a:r>
              <a:rPr lang="en-US" sz="900" dirty="0">
                <a:solidFill>
                  <a:srgbClr val="000000"/>
                </a:solidFill>
                <a:latin typeface="Consolas" panose="020B0609020204030204" pitchFamily="49" charset="0"/>
              </a:rPr>
              <a:t>(latitude, longitude),</a:t>
            </a:r>
          </a:p>
          <a:p>
            <a:r>
              <a:rPr lang="en-US" sz="900" dirty="0">
                <a:solidFill>
                  <a:srgbClr val="000000"/>
                </a:solidFill>
                <a:latin typeface="Consolas" panose="020B0609020204030204" pitchFamily="49" charset="0"/>
              </a:rPr>
              <a:t>            zoom: 15</a:t>
            </a:r>
          </a:p>
          <a:p>
            <a:r>
              <a:rPr lang="ar-SA"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._pins = </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Pushpin(</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Location(latitude, longitude), { color: </a:t>
            </a:r>
            <a:r>
              <a:rPr lang="en-US" sz="900" dirty="0">
                <a:solidFill>
                  <a:srgbClr val="A31515"/>
                </a:solidFill>
                <a:latin typeface="Consolas" panose="020B0609020204030204" pitchFamily="49" charset="0"/>
              </a:rPr>
              <a:t>'#00f'</a:t>
            </a:r>
            <a:r>
              <a:rPr lang="en-US" sz="900" dirty="0">
                <a:solidFill>
                  <a:srgbClr val="000000"/>
                </a:solidFill>
                <a:latin typeface="Consolas" panose="020B0609020204030204" pitchFamily="49" charset="0"/>
              </a:rPr>
              <a:t>, draggable: </a:t>
            </a:r>
            <a:r>
              <a:rPr lang="en-US" sz="900" dirty="0">
                <a:solidFill>
                  <a:srgbClr val="0000FF"/>
                </a:solidFill>
                <a:latin typeface="Consolas" panose="020B0609020204030204" pitchFamily="49" charset="0"/>
              </a:rPr>
              <a:t>true</a:t>
            </a:r>
            <a:r>
              <a:rPr lang="en-US" sz="900" dirty="0">
                <a:solidFill>
                  <a:srgbClr val="000000"/>
                </a:solidFill>
                <a:latin typeface="Consolas" panose="020B0609020204030204" pitchFamily="49" charset="0"/>
              </a:rPr>
              <a:t> });</a:t>
            </a:r>
          </a:p>
          <a:p>
            <a:r>
              <a:rPr lang="ar-SA"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a:solidFill>
                  <a:srgbClr val="0000FF"/>
                </a:solidFill>
                <a:latin typeface="Consolas" panose="020B0609020204030204" pitchFamily="49" charset="0"/>
              </a:rPr>
              <a:t>else</a:t>
            </a:r>
            <a:r>
              <a:rPr lang="en-US"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._pins = </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Pushpin(</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Location(</a:t>
            </a:r>
            <a:r>
              <a:rPr lang="en-US" sz="900" dirty="0" err="1">
                <a:solidFill>
                  <a:srgbClr val="000000"/>
                </a:solidFill>
                <a:latin typeface="Consolas" panose="020B0609020204030204" pitchFamily="49" charset="0"/>
              </a:rPr>
              <a:t>center.latitude</a:t>
            </a:r>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center.longitude</a:t>
            </a:r>
            <a:r>
              <a:rPr lang="en-US" sz="900" dirty="0">
                <a:solidFill>
                  <a:srgbClr val="000000"/>
                </a:solidFill>
                <a:latin typeface="Consolas" panose="020B0609020204030204" pitchFamily="49" charset="0"/>
              </a:rPr>
              <a:t>), { color: </a:t>
            </a:r>
            <a:r>
              <a:rPr lang="en-US" sz="900" dirty="0">
                <a:solidFill>
                  <a:srgbClr val="A31515"/>
                </a:solidFill>
                <a:latin typeface="Consolas" panose="020B0609020204030204" pitchFamily="49" charset="0"/>
              </a:rPr>
              <a:t>'#00f'</a:t>
            </a:r>
            <a:r>
              <a:rPr lang="en-US" sz="900" dirty="0">
                <a:solidFill>
                  <a:srgbClr val="000000"/>
                </a:solidFill>
                <a:latin typeface="Consolas" panose="020B0609020204030204" pitchFamily="49" charset="0"/>
              </a:rPr>
              <a:t>, draggable: </a:t>
            </a:r>
            <a:r>
              <a:rPr lang="en-US" sz="900" dirty="0">
                <a:solidFill>
                  <a:srgbClr val="0000FF"/>
                </a:solidFill>
                <a:latin typeface="Consolas" panose="020B0609020204030204" pitchFamily="49" charset="0"/>
              </a:rPr>
              <a:t>true</a:t>
            </a:r>
            <a:r>
              <a:rPr lang="en-US" sz="900" dirty="0">
                <a:solidFill>
                  <a:srgbClr val="000000"/>
                </a:solidFill>
                <a:latin typeface="Consolas" panose="020B0609020204030204" pitchFamily="49" charset="0"/>
              </a:rPr>
              <a:t> });</a:t>
            </a:r>
          </a:p>
          <a:p>
            <a:endParaRPr lang="ar-SA" sz="900" dirty="0">
              <a:solidFill>
                <a:srgbClr val="000000"/>
              </a:solidFill>
              <a:latin typeface="Consolas" panose="020B0609020204030204" pitchFamily="49" charset="0"/>
            </a:endParaRPr>
          </a:p>
          <a:p>
            <a:r>
              <a:rPr lang="ar-SA"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a:t>
            </a:r>
            <a:r>
              <a:rPr lang="en-US" sz="900" dirty="0" err="1">
                <a:solidFill>
                  <a:srgbClr val="000000"/>
                </a:solidFill>
                <a:latin typeface="Consolas" panose="020B0609020204030204" pitchFamily="49" charset="0"/>
              </a:rPr>
              <a:t>map.entities.push</a:t>
            </a:r>
            <a:r>
              <a:rPr lang="en-US" sz="900" dirty="0">
                <a:solidFill>
                  <a:srgbClr val="000000"/>
                </a:solidFill>
                <a:latin typeface="Consolas" panose="020B0609020204030204" pitchFamily="49" charset="0"/>
              </a:rPr>
              <a:t>(</a:t>
            </a:r>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._pins);</a:t>
            </a:r>
          </a:p>
          <a:p>
            <a:r>
              <a:rPr lang="en-US" sz="900" dirty="0">
                <a:solidFill>
                  <a:srgbClr val="000000"/>
                </a:solidFill>
                <a:latin typeface="Consolas" panose="020B0609020204030204" pitchFamily="49" charset="0"/>
              </a:rPr>
              <a:t>    </a:t>
            </a:r>
            <a:r>
              <a:rPr lang="en-US" sz="900" dirty="0">
                <a:solidFill>
                  <a:srgbClr val="008000"/>
                </a:solidFill>
                <a:latin typeface="Consolas" panose="020B0609020204030204" pitchFamily="49" charset="0"/>
              </a:rPr>
              <a:t>// Binding the events</a:t>
            </a:r>
            <a:endParaRPr lang="en-US" sz="900" dirty="0">
              <a:solidFill>
                <a:srgbClr val="000000"/>
              </a:solidFill>
              <a:latin typeface="Consolas" panose="020B0609020204030204" pitchFamily="49" charset="0"/>
            </a:endParaRPr>
          </a:p>
          <a:p>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OpenCell.EnableCallback</a:t>
            </a:r>
            <a:r>
              <a:rPr lang="en-US" sz="900" dirty="0">
                <a:solidFill>
                  <a:srgbClr val="000000"/>
                </a:solidFill>
                <a:latin typeface="Consolas" panose="020B0609020204030204" pitchFamily="49" charset="0"/>
              </a:rPr>
              <a:t>();</a:t>
            </a:r>
          </a:p>
          <a:p>
            <a:r>
              <a:rPr lang="ar-SA" sz="900" dirty="0">
                <a:solidFill>
                  <a:srgbClr val="000000"/>
                </a:solidFill>
                <a:latin typeface="Consolas" panose="020B0609020204030204" pitchFamily="49" charset="0"/>
              </a:rPr>
              <a:t>}</a:t>
            </a:r>
            <a:endParaRPr lang="ar-SA" sz="900" dirty="0"/>
          </a:p>
        </p:txBody>
      </p:sp>
      <p:sp>
        <p:nvSpPr>
          <p:cNvPr id="8" name="Rectangle 7">
            <a:extLst>
              <a:ext uri="{FF2B5EF4-FFF2-40B4-BE49-F238E27FC236}">
                <a16:creationId xmlns:a16="http://schemas.microsoft.com/office/drawing/2014/main" id="{D3EE480C-94A2-4B11-B746-83193EAD9D4E}"/>
              </a:ext>
            </a:extLst>
          </p:cNvPr>
          <p:cNvSpPr/>
          <p:nvPr/>
        </p:nvSpPr>
        <p:spPr>
          <a:xfrm>
            <a:off x="770869" y="5137504"/>
            <a:ext cx="5539558" cy="784830"/>
          </a:xfrm>
          <a:prstGeom prst="rect">
            <a:avLst/>
          </a:prstGeom>
          <a:solidFill>
            <a:schemeClr val="bg2"/>
          </a:solidFill>
        </p:spPr>
        <p:txBody>
          <a:bodyPr wrap="square">
            <a:spAutoFit/>
          </a:bodyPr>
          <a:lstStyle/>
          <a:p>
            <a:r>
              <a:rPr lang="en-US" sz="900" dirty="0" err="1">
                <a:solidFill>
                  <a:srgbClr val="000000"/>
                </a:solidFill>
                <a:latin typeface="Consolas" panose="020B0609020204030204" pitchFamily="49" charset="0"/>
              </a:rPr>
              <a:t>OpenCell.EnableCallback</a:t>
            </a:r>
            <a:r>
              <a:rPr lang="en-US" sz="900" dirty="0">
                <a:solidFill>
                  <a:srgbClr val="000000"/>
                </a:solidFill>
                <a:latin typeface="Consolas" panose="020B0609020204030204" pitchFamily="49" charset="0"/>
              </a:rPr>
              <a:t> = </a:t>
            </a:r>
            <a:r>
              <a:rPr lang="en-US" sz="900" dirty="0">
                <a:solidFill>
                  <a:srgbClr val="0000FF"/>
                </a:solidFill>
                <a:latin typeface="Consolas" panose="020B0609020204030204" pitchFamily="49" charset="0"/>
              </a:rPr>
              <a:t>function</a:t>
            </a:r>
            <a:r>
              <a:rPr lang="en-US" sz="900" dirty="0">
                <a:solidFill>
                  <a:srgbClr val="000000"/>
                </a:solidFill>
                <a:latin typeface="Consolas" panose="020B0609020204030204" pitchFamily="49" charset="0"/>
              </a:rPr>
              <a:t> () {</a:t>
            </a:r>
          </a:p>
          <a:p>
            <a:endParaRPr lang="ar-SA" sz="900" dirty="0">
              <a:solidFill>
                <a:srgbClr val="000000"/>
              </a:solidFill>
              <a:latin typeface="Consolas" panose="020B0609020204030204" pitchFamily="49" charset="0"/>
            </a:endParaRPr>
          </a:p>
          <a:p>
            <a:r>
              <a:rPr lang="nn-NO" sz="900" dirty="0">
                <a:solidFill>
                  <a:srgbClr val="000000"/>
                </a:solidFill>
                <a:latin typeface="Consolas" panose="020B0609020204030204" pitchFamily="49" charset="0"/>
              </a:rPr>
              <a:t>    </a:t>
            </a:r>
            <a:r>
              <a:rPr lang="nn-NO" sz="900" dirty="0">
                <a:solidFill>
                  <a:srgbClr val="0000FF"/>
                </a:solidFill>
                <a:latin typeface="Consolas" panose="020B0609020204030204" pitchFamily="49" charset="0"/>
              </a:rPr>
              <a:t>var</a:t>
            </a:r>
            <a:r>
              <a:rPr lang="nn-NO" sz="900" dirty="0">
                <a:solidFill>
                  <a:srgbClr val="000000"/>
                </a:solidFill>
                <a:latin typeface="Consolas" panose="020B0609020204030204" pitchFamily="49" charset="0"/>
              </a:rPr>
              <a:t> Events = Microsoft.Maps.Events;</a:t>
            </a:r>
          </a:p>
          <a:p>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Events.addHandler</a:t>
            </a:r>
            <a:r>
              <a:rPr lang="en-US" sz="900" dirty="0">
                <a:solidFill>
                  <a:srgbClr val="000000"/>
                </a:solidFill>
                <a:latin typeface="Consolas" panose="020B0609020204030204" pitchFamily="49" charset="0"/>
              </a:rPr>
              <a:t>(</a:t>
            </a:r>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._pins, </a:t>
            </a:r>
            <a:r>
              <a:rPr lang="en-US" sz="900" dirty="0">
                <a:solidFill>
                  <a:srgbClr val="A31515"/>
                </a:solidFill>
                <a:latin typeface="Consolas" panose="020B0609020204030204" pitchFamily="49" charset="0"/>
              </a:rPr>
              <a:t>'drag'</a:t>
            </a:r>
            <a:r>
              <a:rPr lang="en-US" sz="900" dirty="0">
                <a:solidFill>
                  <a:srgbClr val="000000"/>
                </a:solidFill>
                <a:latin typeface="Consolas" panose="020B0609020204030204" pitchFamily="49" charset="0"/>
              </a:rPr>
              <a:t>, </a:t>
            </a:r>
            <a:r>
              <a:rPr lang="en-US" sz="900" dirty="0">
                <a:solidFill>
                  <a:srgbClr val="0000FF"/>
                </a:solidFill>
                <a:latin typeface="Consolas" panose="020B0609020204030204" pitchFamily="49" charset="0"/>
              </a:rPr>
              <a:t>function</a:t>
            </a:r>
            <a:r>
              <a:rPr lang="en-US" sz="900" dirty="0">
                <a:solidFill>
                  <a:srgbClr val="000000"/>
                </a:solidFill>
                <a:latin typeface="Consolas" panose="020B0609020204030204" pitchFamily="49" charset="0"/>
              </a:rPr>
              <a:t> (e) { </a:t>
            </a:r>
            <a:r>
              <a:rPr lang="en-US" sz="900" dirty="0" err="1">
                <a:solidFill>
                  <a:srgbClr val="000000"/>
                </a:solidFill>
                <a:latin typeface="Consolas" panose="020B0609020204030204" pitchFamily="49" charset="0"/>
              </a:rPr>
              <a:t>onMouseUp</a:t>
            </a:r>
            <a:r>
              <a:rPr lang="en-US" sz="900" dirty="0">
                <a:solidFill>
                  <a:srgbClr val="000000"/>
                </a:solidFill>
                <a:latin typeface="Consolas" panose="020B0609020204030204" pitchFamily="49" charset="0"/>
              </a:rPr>
              <a:t>(e); });</a:t>
            </a:r>
          </a:p>
          <a:p>
            <a:r>
              <a:rPr lang="ar-SA" sz="900" dirty="0">
                <a:solidFill>
                  <a:srgbClr val="000000"/>
                </a:solidFill>
                <a:latin typeface="Consolas" panose="020B0609020204030204" pitchFamily="49" charset="0"/>
              </a:rPr>
              <a:t>}</a:t>
            </a:r>
            <a:endParaRPr lang="ar-SA" sz="900" dirty="0"/>
          </a:p>
        </p:txBody>
      </p:sp>
      <p:sp>
        <p:nvSpPr>
          <p:cNvPr id="9" name="Rectangle 8">
            <a:extLst>
              <a:ext uri="{FF2B5EF4-FFF2-40B4-BE49-F238E27FC236}">
                <a16:creationId xmlns:a16="http://schemas.microsoft.com/office/drawing/2014/main" id="{F5953C54-4D53-44F1-9D3C-5FB16B96ABFE}"/>
              </a:ext>
            </a:extLst>
          </p:cNvPr>
          <p:cNvSpPr/>
          <p:nvPr/>
        </p:nvSpPr>
        <p:spPr>
          <a:xfrm>
            <a:off x="6484087" y="879809"/>
            <a:ext cx="5539559" cy="3554819"/>
          </a:xfrm>
          <a:prstGeom prst="rect">
            <a:avLst/>
          </a:prstGeom>
          <a:solidFill>
            <a:schemeClr val="bg2"/>
          </a:solidFill>
        </p:spPr>
        <p:txBody>
          <a:bodyPr wrap="square">
            <a:spAutoFit/>
          </a:bodyPr>
          <a:lstStyle/>
          <a:p>
            <a:r>
              <a:rPr lang="en-US" sz="900" dirty="0" err="1">
                <a:solidFill>
                  <a:srgbClr val="000000"/>
                </a:solidFill>
                <a:latin typeface="Consolas" panose="020B0609020204030204" pitchFamily="49" charset="0"/>
              </a:rPr>
              <a:t>OpenCell.LoadPins</a:t>
            </a:r>
            <a:r>
              <a:rPr lang="en-US" sz="900" dirty="0">
                <a:solidFill>
                  <a:srgbClr val="000000"/>
                </a:solidFill>
                <a:latin typeface="Consolas" panose="020B0609020204030204" pitchFamily="49" charset="0"/>
              </a:rPr>
              <a:t> = </a:t>
            </a:r>
            <a:r>
              <a:rPr lang="en-US" sz="900" dirty="0">
                <a:solidFill>
                  <a:srgbClr val="0000FF"/>
                </a:solidFill>
                <a:latin typeface="Consolas" panose="020B0609020204030204" pitchFamily="49" charset="0"/>
              </a:rPr>
              <a:t>function</a:t>
            </a:r>
            <a:r>
              <a:rPr lang="en-US" sz="900" dirty="0">
                <a:solidFill>
                  <a:srgbClr val="000000"/>
                </a:solidFill>
                <a:latin typeface="Consolas" panose="020B0609020204030204" pitchFamily="49" charset="0"/>
              </a:rPr>
              <a:t> (latitude, longitude) {</a:t>
            </a:r>
          </a:p>
          <a:p>
            <a:endParaRPr lang="ar-SA" sz="900" dirty="0">
              <a:solidFill>
                <a:srgbClr val="000000"/>
              </a:solidFill>
              <a:latin typeface="Consolas" panose="020B0609020204030204" pitchFamily="49" charset="0"/>
            </a:endParaRPr>
          </a:p>
          <a:p>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._map = </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Microsoft.Maps.Map</a:t>
            </a:r>
            <a:r>
              <a:rPr lang="en-US" sz="900" dirty="0">
                <a:solidFill>
                  <a:srgbClr val="000000"/>
                </a:solidFill>
                <a:latin typeface="Consolas" panose="020B0609020204030204" pitchFamily="49" charset="0"/>
              </a:rPr>
              <a:t>(</a:t>
            </a:r>
            <a:r>
              <a:rPr lang="en-US" sz="900" dirty="0" err="1">
                <a:solidFill>
                  <a:srgbClr val="000000"/>
                </a:solidFill>
                <a:latin typeface="Consolas" panose="020B0609020204030204" pitchFamily="49" charset="0"/>
              </a:rPr>
              <a:t>document.getElementById</a:t>
            </a:r>
            <a:r>
              <a:rPr lang="en-US" sz="900" dirty="0">
                <a:solidFill>
                  <a:srgbClr val="000000"/>
                </a:solidFill>
                <a:latin typeface="Consolas" panose="020B0609020204030204" pitchFamily="49" charset="0"/>
              </a:rPr>
              <a:t>(</a:t>
            </a:r>
            <a:r>
              <a:rPr lang="en-US" sz="900" dirty="0">
                <a:solidFill>
                  <a:srgbClr val="A31515"/>
                </a:solidFill>
                <a:latin typeface="Consolas" panose="020B0609020204030204" pitchFamily="49" charset="0"/>
              </a:rPr>
              <a:t>'</a:t>
            </a:r>
            <a:r>
              <a:rPr lang="en-US" sz="900" dirty="0" err="1">
                <a:solidFill>
                  <a:srgbClr val="A31515"/>
                </a:solidFill>
                <a:latin typeface="Consolas" panose="020B0609020204030204" pitchFamily="49" charset="0"/>
              </a:rPr>
              <a:t>theMap</a:t>
            </a:r>
            <a:r>
              <a:rPr lang="en-US" sz="900" dirty="0">
                <a:solidFill>
                  <a:srgbClr val="A31515"/>
                </a:solidFill>
                <a:latin typeface="Consolas" panose="020B0609020204030204" pitchFamily="49" charset="0"/>
              </a:rPr>
              <a:t>'</a:t>
            </a:r>
            <a:r>
              <a:rPr lang="en-US"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a:solidFill>
                  <a:srgbClr val="008000"/>
                </a:solidFill>
                <a:latin typeface="Consolas" panose="020B0609020204030204" pitchFamily="49" charset="0"/>
              </a:rPr>
              <a:t>// Create draggable Pin in the center</a:t>
            </a:r>
            <a:endParaRPr lang="en-US" sz="900" dirty="0">
              <a:solidFill>
                <a:srgbClr val="000000"/>
              </a:solidFill>
              <a:latin typeface="Consolas" panose="020B0609020204030204" pitchFamily="49" charset="0"/>
            </a:endParaRPr>
          </a:p>
          <a:p>
            <a:r>
              <a:rPr lang="en-US" sz="900" dirty="0">
                <a:solidFill>
                  <a:srgbClr val="000000"/>
                </a:solidFill>
                <a:latin typeface="Consolas" panose="020B0609020204030204" pitchFamily="49" charset="0"/>
              </a:rPr>
              <a:t>    </a:t>
            </a:r>
            <a:r>
              <a:rPr lang="en-US" sz="900" dirty="0" err="1">
                <a:solidFill>
                  <a:srgbClr val="0000FF"/>
                </a:solidFill>
                <a:latin typeface="Consolas" panose="020B0609020204030204" pitchFamily="49" charset="0"/>
              </a:rPr>
              <a:t>var</a:t>
            </a:r>
            <a:r>
              <a:rPr lang="en-US" sz="900" dirty="0">
                <a:solidFill>
                  <a:srgbClr val="000000"/>
                </a:solidFill>
                <a:latin typeface="Consolas" panose="020B0609020204030204" pitchFamily="49" charset="0"/>
              </a:rPr>
              <a:t> center = </a:t>
            </a:r>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a:t>
            </a:r>
            <a:r>
              <a:rPr lang="en-US" sz="900" dirty="0" err="1">
                <a:solidFill>
                  <a:srgbClr val="000000"/>
                </a:solidFill>
                <a:latin typeface="Consolas" panose="020B0609020204030204" pitchFamily="49" charset="0"/>
              </a:rPr>
              <a:t>map.getCenter</a:t>
            </a:r>
            <a:r>
              <a:rPr lang="en-US" sz="900" dirty="0">
                <a:solidFill>
                  <a:srgbClr val="000000"/>
                </a:solidFill>
                <a:latin typeface="Consolas" panose="020B0609020204030204" pitchFamily="49" charset="0"/>
              </a:rPr>
              <a:t>();</a:t>
            </a:r>
          </a:p>
          <a:p>
            <a:r>
              <a:rPr lang="fr-FR" sz="900" dirty="0">
                <a:solidFill>
                  <a:srgbClr val="000000"/>
                </a:solidFill>
                <a:latin typeface="Consolas" panose="020B0609020204030204" pitchFamily="49" charset="0"/>
              </a:rPr>
              <a:t>    </a:t>
            </a:r>
            <a:r>
              <a:rPr lang="fr-FR" sz="900" dirty="0">
                <a:solidFill>
                  <a:srgbClr val="0000FF"/>
                </a:solidFill>
                <a:latin typeface="Consolas" panose="020B0609020204030204" pitchFamily="49" charset="0"/>
              </a:rPr>
              <a:t>var</a:t>
            </a:r>
            <a:r>
              <a:rPr lang="fr-FR" sz="900" dirty="0">
                <a:solidFill>
                  <a:srgbClr val="000000"/>
                </a:solidFill>
                <a:latin typeface="Consolas" panose="020B0609020204030204" pitchFamily="49" charset="0"/>
              </a:rPr>
              <a:t> Location = </a:t>
            </a:r>
            <a:r>
              <a:rPr lang="fr-FR" sz="900" dirty="0" err="1">
                <a:solidFill>
                  <a:srgbClr val="000000"/>
                </a:solidFill>
                <a:latin typeface="Consolas" panose="020B0609020204030204" pitchFamily="49" charset="0"/>
              </a:rPr>
              <a:t>Microsoft.Maps.Location</a:t>
            </a:r>
            <a:r>
              <a:rPr lang="fr-FR" sz="900" dirty="0">
                <a:solidFill>
                  <a:srgbClr val="000000"/>
                </a:solidFill>
                <a:latin typeface="Consolas" panose="020B0609020204030204" pitchFamily="49" charset="0"/>
              </a:rPr>
              <a:t>;</a:t>
            </a:r>
          </a:p>
          <a:p>
            <a:r>
              <a:rPr lang="en-US" sz="900" dirty="0">
                <a:solidFill>
                  <a:srgbClr val="000000"/>
                </a:solidFill>
                <a:latin typeface="Consolas" panose="020B0609020204030204" pitchFamily="49" charset="0"/>
              </a:rPr>
              <a:t>    </a:t>
            </a:r>
            <a:r>
              <a:rPr lang="en-US" sz="900" dirty="0" err="1">
                <a:solidFill>
                  <a:srgbClr val="0000FF"/>
                </a:solidFill>
                <a:latin typeface="Consolas" panose="020B0609020204030204" pitchFamily="49" charset="0"/>
              </a:rPr>
              <a:t>var</a:t>
            </a:r>
            <a:r>
              <a:rPr lang="en-US" sz="900" dirty="0">
                <a:solidFill>
                  <a:srgbClr val="000000"/>
                </a:solidFill>
                <a:latin typeface="Consolas" panose="020B0609020204030204" pitchFamily="49" charset="0"/>
              </a:rPr>
              <a:t> Pushpin = </a:t>
            </a:r>
            <a:r>
              <a:rPr lang="en-US" sz="900" dirty="0" err="1">
                <a:solidFill>
                  <a:srgbClr val="000000"/>
                </a:solidFill>
                <a:latin typeface="Consolas" panose="020B0609020204030204" pitchFamily="49" charset="0"/>
              </a:rPr>
              <a:t>Microsoft.Maps.Pushpin</a:t>
            </a:r>
            <a:r>
              <a:rPr lang="en-US" sz="900" dirty="0">
                <a:solidFill>
                  <a:srgbClr val="000000"/>
                </a:solidFill>
                <a:latin typeface="Consolas" panose="020B0609020204030204" pitchFamily="49" charset="0"/>
              </a:rPr>
              <a:t>;</a:t>
            </a:r>
          </a:p>
          <a:p>
            <a:endParaRPr lang="ar-SA" sz="900" dirty="0">
              <a:solidFill>
                <a:srgbClr val="000000"/>
              </a:solidFill>
              <a:latin typeface="Consolas" panose="020B0609020204030204" pitchFamily="49" charset="0"/>
            </a:endParaRPr>
          </a:p>
          <a:p>
            <a:r>
              <a:rPr lang="en-US" sz="900" dirty="0">
                <a:solidFill>
                  <a:srgbClr val="000000"/>
                </a:solidFill>
                <a:latin typeface="Consolas" panose="020B0609020204030204" pitchFamily="49" charset="0"/>
              </a:rPr>
              <a:t>    </a:t>
            </a:r>
            <a:r>
              <a:rPr lang="en-US" sz="900" dirty="0">
                <a:solidFill>
                  <a:srgbClr val="0000FF"/>
                </a:solidFill>
                <a:latin typeface="Consolas" panose="020B0609020204030204" pitchFamily="49" charset="0"/>
              </a:rPr>
              <a:t>if</a:t>
            </a:r>
            <a:r>
              <a:rPr lang="en-US" sz="900" dirty="0">
                <a:solidFill>
                  <a:srgbClr val="000000"/>
                </a:solidFill>
                <a:latin typeface="Consolas" panose="020B0609020204030204" pitchFamily="49" charset="0"/>
              </a:rPr>
              <a:t> (latitude != </a:t>
            </a:r>
            <a:r>
              <a:rPr lang="en-US" sz="900" dirty="0">
                <a:solidFill>
                  <a:srgbClr val="0000FF"/>
                </a:solidFill>
                <a:latin typeface="Consolas" panose="020B0609020204030204" pitchFamily="49" charset="0"/>
              </a:rPr>
              <a:t>null</a:t>
            </a:r>
            <a:r>
              <a:rPr lang="en-US" sz="900" dirty="0">
                <a:solidFill>
                  <a:srgbClr val="000000"/>
                </a:solidFill>
                <a:latin typeface="Consolas" panose="020B0609020204030204" pitchFamily="49" charset="0"/>
              </a:rPr>
              <a:t> &amp;&amp; longitude != </a:t>
            </a:r>
            <a:r>
              <a:rPr lang="en-US" sz="900" dirty="0">
                <a:solidFill>
                  <a:srgbClr val="0000FF"/>
                </a:solidFill>
                <a:latin typeface="Consolas" panose="020B0609020204030204" pitchFamily="49" charset="0"/>
              </a:rPr>
              <a:t>null</a:t>
            </a:r>
            <a:r>
              <a:rPr lang="en-US"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a:solidFill>
                  <a:srgbClr val="0000FF"/>
                </a:solidFill>
                <a:latin typeface="Consolas" panose="020B0609020204030204" pitchFamily="49" charset="0"/>
              </a:rPr>
              <a:t>this</a:t>
            </a:r>
            <a:r>
              <a:rPr lang="en-US" sz="900" dirty="0">
                <a:solidFill>
                  <a:srgbClr val="000000"/>
                </a:solidFill>
                <a:latin typeface="Consolas" panose="020B0609020204030204" pitchFamily="49" charset="0"/>
              </a:rPr>
              <a:t>._</a:t>
            </a:r>
            <a:r>
              <a:rPr lang="en-US" sz="900" dirty="0" err="1">
                <a:solidFill>
                  <a:srgbClr val="000000"/>
                </a:solidFill>
                <a:latin typeface="Consolas" panose="020B0609020204030204" pitchFamily="49" charset="0"/>
              </a:rPr>
              <a:t>map.setView</a:t>
            </a:r>
            <a:r>
              <a:rPr lang="en-US" sz="900" dirty="0">
                <a:solidFill>
                  <a:srgbClr val="000000"/>
                </a:solidFill>
                <a:latin typeface="Consolas" panose="020B0609020204030204" pitchFamily="49" charset="0"/>
              </a:rPr>
              <a:t>({</a:t>
            </a:r>
          </a:p>
          <a:p>
            <a:r>
              <a:rPr lang="en-US" sz="900" dirty="0">
                <a:solidFill>
                  <a:srgbClr val="000000"/>
                </a:solidFill>
                <a:latin typeface="Consolas" panose="020B0609020204030204" pitchFamily="49" charset="0"/>
              </a:rPr>
              <a:t>            center: </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Microsoft.Maps.Location</a:t>
            </a:r>
            <a:r>
              <a:rPr lang="en-US" sz="900" dirty="0">
                <a:solidFill>
                  <a:srgbClr val="000000"/>
                </a:solidFill>
                <a:latin typeface="Consolas" panose="020B0609020204030204" pitchFamily="49" charset="0"/>
              </a:rPr>
              <a:t>(latitude, longitude),</a:t>
            </a:r>
          </a:p>
          <a:p>
            <a:r>
              <a:rPr lang="en-US" sz="900" dirty="0">
                <a:solidFill>
                  <a:srgbClr val="000000"/>
                </a:solidFill>
                <a:latin typeface="Consolas" panose="020B0609020204030204" pitchFamily="49" charset="0"/>
              </a:rPr>
              <a:t>            zoom: 15</a:t>
            </a:r>
          </a:p>
          <a:p>
            <a:r>
              <a:rPr lang="ar-SA" sz="900" dirty="0">
                <a:solidFill>
                  <a:srgbClr val="000000"/>
                </a:solidFill>
                <a:latin typeface="Consolas" panose="020B0609020204030204" pitchFamily="49" charset="0"/>
              </a:rPr>
              <a:t>        });</a:t>
            </a:r>
          </a:p>
          <a:p>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._pins = </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Pushpin(</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Location(latitude, longitude), { color: </a:t>
            </a:r>
            <a:r>
              <a:rPr lang="en-US" sz="900" dirty="0">
                <a:solidFill>
                  <a:srgbClr val="A31515"/>
                </a:solidFill>
                <a:latin typeface="Consolas" panose="020B0609020204030204" pitchFamily="49" charset="0"/>
              </a:rPr>
              <a:t>'#00f'</a:t>
            </a:r>
            <a:r>
              <a:rPr lang="en-US" sz="900" dirty="0">
                <a:solidFill>
                  <a:srgbClr val="000000"/>
                </a:solidFill>
                <a:latin typeface="Consolas" panose="020B0609020204030204" pitchFamily="49" charset="0"/>
              </a:rPr>
              <a:t>, draggable: </a:t>
            </a:r>
            <a:r>
              <a:rPr lang="en-US" sz="900" dirty="0">
                <a:solidFill>
                  <a:srgbClr val="0000FF"/>
                </a:solidFill>
                <a:latin typeface="Consolas" panose="020B0609020204030204" pitchFamily="49" charset="0"/>
              </a:rPr>
              <a:t>false</a:t>
            </a:r>
            <a:r>
              <a:rPr lang="en-US" sz="900" dirty="0">
                <a:solidFill>
                  <a:srgbClr val="000000"/>
                </a:solidFill>
                <a:latin typeface="Consolas" panose="020B0609020204030204" pitchFamily="49" charset="0"/>
              </a:rPr>
              <a:t> });</a:t>
            </a:r>
          </a:p>
          <a:p>
            <a:r>
              <a:rPr lang="ar-SA"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a:solidFill>
                  <a:srgbClr val="0000FF"/>
                </a:solidFill>
                <a:latin typeface="Consolas" panose="020B0609020204030204" pitchFamily="49" charset="0"/>
              </a:rPr>
              <a:t>else</a:t>
            </a:r>
            <a:r>
              <a:rPr lang="en-US" sz="900" dirty="0">
                <a:solidFill>
                  <a:srgbClr val="000000"/>
                </a:solidFill>
                <a:latin typeface="Consolas" panose="020B0609020204030204" pitchFamily="49" charset="0"/>
              </a:rPr>
              <a:t> {</a:t>
            </a:r>
          </a:p>
          <a:p>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._pins = </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Pushpin(</a:t>
            </a:r>
            <a:r>
              <a:rPr lang="en-US" sz="900" dirty="0">
                <a:solidFill>
                  <a:srgbClr val="0000FF"/>
                </a:solidFill>
                <a:latin typeface="Consolas" panose="020B0609020204030204" pitchFamily="49" charset="0"/>
              </a:rPr>
              <a:t>new</a:t>
            </a:r>
            <a:r>
              <a:rPr lang="en-US" sz="900" dirty="0">
                <a:solidFill>
                  <a:srgbClr val="000000"/>
                </a:solidFill>
                <a:latin typeface="Consolas" panose="020B0609020204030204" pitchFamily="49" charset="0"/>
              </a:rPr>
              <a:t> Location(</a:t>
            </a:r>
            <a:r>
              <a:rPr lang="en-US" sz="900" dirty="0" err="1">
                <a:solidFill>
                  <a:srgbClr val="000000"/>
                </a:solidFill>
                <a:latin typeface="Consolas" panose="020B0609020204030204" pitchFamily="49" charset="0"/>
              </a:rPr>
              <a:t>center.latitude</a:t>
            </a:r>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center.longitude</a:t>
            </a:r>
            <a:r>
              <a:rPr lang="en-US" sz="900" dirty="0">
                <a:solidFill>
                  <a:srgbClr val="000000"/>
                </a:solidFill>
                <a:latin typeface="Consolas" panose="020B0609020204030204" pitchFamily="49" charset="0"/>
              </a:rPr>
              <a:t>), { color: </a:t>
            </a:r>
            <a:r>
              <a:rPr lang="en-US" sz="900" dirty="0">
                <a:solidFill>
                  <a:srgbClr val="A31515"/>
                </a:solidFill>
                <a:latin typeface="Consolas" panose="020B0609020204030204" pitchFamily="49" charset="0"/>
              </a:rPr>
              <a:t>'#00f'</a:t>
            </a:r>
            <a:r>
              <a:rPr lang="en-US" sz="900" dirty="0">
                <a:solidFill>
                  <a:srgbClr val="000000"/>
                </a:solidFill>
                <a:latin typeface="Consolas" panose="020B0609020204030204" pitchFamily="49" charset="0"/>
              </a:rPr>
              <a:t>, draggable: </a:t>
            </a:r>
            <a:r>
              <a:rPr lang="en-US" sz="900" dirty="0">
                <a:solidFill>
                  <a:srgbClr val="0000FF"/>
                </a:solidFill>
                <a:latin typeface="Consolas" panose="020B0609020204030204" pitchFamily="49" charset="0"/>
              </a:rPr>
              <a:t>false</a:t>
            </a:r>
            <a:r>
              <a:rPr lang="en-US" sz="900" dirty="0">
                <a:solidFill>
                  <a:srgbClr val="000000"/>
                </a:solidFill>
                <a:latin typeface="Consolas" panose="020B0609020204030204" pitchFamily="49" charset="0"/>
              </a:rPr>
              <a:t> });</a:t>
            </a:r>
          </a:p>
          <a:p>
            <a:endParaRPr lang="ar-SA" sz="900" dirty="0">
              <a:solidFill>
                <a:srgbClr val="000000"/>
              </a:solidFill>
              <a:latin typeface="Consolas" panose="020B0609020204030204" pitchFamily="49" charset="0"/>
            </a:endParaRPr>
          </a:p>
          <a:p>
            <a:r>
              <a:rPr lang="ar-SA"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a:t>
            </a:r>
            <a:r>
              <a:rPr lang="en-US" sz="900" dirty="0" err="1">
                <a:solidFill>
                  <a:srgbClr val="000000"/>
                </a:solidFill>
                <a:latin typeface="Consolas" panose="020B0609020204030204" pitchFamily="49" charset="0"/>
              </a:rPr>
              <a:t>map.entities.push</a:t>
            </a:r>
            <a:r>
              <a:rPr lang="en-US" sz="900" dirty="0">
                <a:solidFill>
                  <a:srgbClr val="000000"/>
                </a:solidFill>
                <a:latin typeface="Consolas" panose="020B0609020204030204" pitchFamily="49" charset="0"/>
              </a:rPr>
              <a:t>(</a:t>
            </a:r>
            <a:r>
              <a:rPr lang="en-US" sz="900" dirty="0" err="1">
                <a:solidFill>
                  <a:srgbClr val="000000"/>
                </a:solidFill>
                <a:latin typeface="Consolas" panose="020B0609020204030204" pitchFamily="49" charset="0"/>
              </a:rPr>
              <a:t>OpenCell</a:t>
            </a:r>
            <a:r>
              <a:rPr lang="en-US" sz="900" dirty="0">
                <a:solidFill>
                  <a:srgbClr val="000000"/>
                </a:solidFill>
                <a:latin typeface="Consolas" panose="020B0609020204030204" pitchFamily="49" charset="0"/>
              </a:rPr>
              <a:t>._pins);</a:t>
            </a:r>
          </a:p>
          <a:p>
            <a:r>
              <a:rPr lang="en-US" sz="900" dirty="0">
                <a:solidFill>
                  <a:srgbClr val="000000"/>
                </a:solidFill>
                <a:latin typeface="Consolas" panose="020B0609020204030204" pitchFamily="49" charset="0"/>
              </a:rPr>
              <a:t>    </a:t>
            </a:r>
            <a:r>
              <a:rPr lang="en-US" sz="900" dirty="0">
                <a:solidFill>
                  <a:srgbClr val="008000"/>
                </a:solidFill>
                <a:latin typeface="Consolas" panose="020B0609020204030204" pitchFamily="49" charset="0"/>
              </a:rPr>
              <a:t>// Binding the events</a:t>
            </a:r>
            <a:endParaRPr lang="en-US" sz="900" dirty="0">
              <a:solidFill>
                <a:srgbClr val="000000"/>
              </a:solidFill>
              <a:latin typeface="Consolas" panose="020B0609020204030204" pitchFamily="49" charset="0"/>
            </a:endParaRPr>
          </a:p>
          <a:p>
            <a:r>
              <a:rPr lang="en-US" sz="900" dirty="0">
                <a:solidFill>
                  <a:srgbClr val="000000"/>
                </a:solidFill>
                <a:latin typeface="Consolas" panose="020B0609020204030204" pitchFamily="49" charset="0"/>
              </a:rPr>
              <a:t>    </a:t>
            </a:r>
            <a:r>
              <a:rPr lang="en-US" sz="900" dirty="0">
                <a:solidFill>
                  <a:srgbClr val="008000"/>
                </a:solidFill>
                <a:latin typeface="Consolas" panose="020B0609020204030204" pitchFamily="49" charset="0"/>
              </a:rPr>
              <a:t>//</a:t>
            </a:r>
            <a:r>
              <a:rPr lang="en-US" sz="900" dirty="0" err="1">
                <a:solidFill>
                  <a:srgbClr val="008000"/>
                </a:solidFill>
                <a:latin typeface="Consolas" panose="020B0609020204030204" pitchFamily="49" charset="0"/>
              </a:rPr>
              <a:t>OpenCell.EnableCallback</a:t>
            </a:r>
            <a:r>
              <a:rPr lang="en-US" sz="900" dirty="0">
                <a:solidFill>
                  <a:srgbClr val="008000"/>
                </a:solidFill>
                <a:latin typeface="Consolas" panose="020B0609020204030204" pitchFamily="49" charset="0"/>
              </a:rPr>
              <a:t>();</a:t>
            </a:r>
            <a:endParaRPr lang="en-US" sz="900" dirty="0">
              <a:solidFill>
                <a:srgbClr val="000000"/>
              </a:solidFill>
              <a:latin typeface="Consolas" panose="020B0609020204030204" pitchFamily="49" charset="0"/>
            </a:endParaRPr>
          </a:p>
          <a:p>
            <a:r>
              <a:rPr lang="ar-SA" sz="900" dirty="0">
                <a:solidFill>
                  <a:srgbClr val="000000"/>
                </a:solidFill>
                <a:latin typeface="Consolas" panose="020B0609020204030204" pitchFamily="49" charset="0"/>
              </a:rPr>
              <a:t>}</a:t>
            </a:r>
            <a:endParaRPr lang="ar-SA" sz="900" dirty="0"/>
          </a:p>
        </p:txBody>
      </p:sp>
      <p:sp>
        <p:nvSpPr>
          <p:cNvPr id="10" name="Rectangle 9">
            <a:extLst>
              <a:ext uri="{FF2B5EF4-FFF2-40B4-BE49-F238E27FC236}">
                <a16:creationId xmlns:a16="http://schemas.microsoft.com/office/drawing/2014/main" id="{6A9DAD21-33EC-48C6-8BA7-0EF009CA1BE6}"/>
              </a:ext>
            </a:extLst>
          </p:cNvPr>
          <p:cNvSpPr/>
          <p:nvPr/>
        </p:nvSpPr>
        <p:spPr>
          <a:xfrm>
            <a:off x="6484088" y="5137504"/>
            <a:ext cx="5539558" cy="784830"/>
          </a:xfrm>
          <a:prstGeom prst="rect">
            <a:avLst/>
          </a:prstGeom>
          <a:solidFill>
            <a:schemeClr val="bg2"/>
          </a:solidFill>
        </p:spPr>
        <p:txBody>
          <a:bodyPr wrap="square">
            <a:spAutoFit/>
          </a:bodyPr>
          <a:lstStyle/>
          <a:p>
            <a:r>
              <a:rPr lang="en-US" sz="900" dirty="0">
                <a:solidFill>
                  <a:srgbClr val="0000FF"/>
                </a:solidFill>
                <a:latin typeface="Consolas" panose="020B0609020204030204" pitchFamily="49" charset="0"/>
              </a:rPr>
              <a:t>function</a:t>
            </a:r>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onMouseUp</a:t>
            </a:r>
            <a:r>
              <a:rPr lang="en-US" sz="900" dirty="0">
                <a:solidFill>
                  <a:srgbClr val="000000"/>
                </a:solidFill>
                <a:latin typeface="Consolas" panose="020B0609020204030204" pitchFamily="49" charset="0"/>
              </a:rPr>
              <a:t>(e) {</a:t>
            </a:r>
          </a:p>
          <a:p>
            <a:r>
              <a:rPr lang="en-US" sz="900" dirty="0">
                <a:solidFill>
                  <a:srgbClr val="000000"/>
                </a:solidFill>
                <a:latin typeface="Consolas" panose="020B0609020204030204" pitchFamily="49" charset="0"/>
              </a:rPr>
              <a:t>    </a:t>
            </a:r>
            <a:r>
              <a:rPr lang="en-US" sz="900" dirty="0" err="1">
                <a:solidFill>
                  <a:srgbClr val="0000FF"/>
                </a:solidFill>
                <a:latin typeface="Consolas" panose="020B0609020204030204" pitchFamily="49" charset="0"/>
              </a:rPr>
              <a:t>var</a:t>
            </a:r>
            <a:r>
              <a:rPr lang="en-US" sz="900" dirty="0">
                <a:solidFill>
                  <a:srgbClr val="000000"/>
                </a:solidFill>
                <a:latin typeface="Consolas" panose="020B0609020204030204" pitchFamily="49" charset="0"/>
              </a:rPr>
              <a:t> </a:t>
            </a:r>
            <a:r>
              <a:rPr lang="en-US" sz="900" dirty="0" err="1">
                <a:solidFill>
                  <a:srgbClr val="000000"/>
                </a:solidFill>
                <a:latin typeface="Consolas" panose="020B0609020204030204" pitchFamily="49" charset="0"/>
              </a:rPr>
              <a:t>loc</a:t>
            </a:r>
            <a:r>
              <a:rPr lang="en-US" sz="900" dirty="0">
                <a:solidFill>
                  <a:srgbClr val="000000"/>
                </a:solidFill>
                <a:latin typeface="Consolas" panose="020B0609020204030204" pitchFamily="49" charset="0"/>
              </a:rPr>
              <a:t> = </a:t>
            </a:r>
            <a:r>
              <a:rPr lang="en-US" sz="900" dirty="0" err="1">
                <a:solidFill>
                  <a:srgbClr val="000000"/>
                </a:solidFill>
                <a:latin typeface="Consolas" panose="020B0609020204030204" pitchFamily="49" charset="0"/>
              </a:rPr>
              <a:t>e.location</a:t>
            </a:r>
            <a:r>
              <a:rPr lang="en-US" sz="900" dirty="0">
                <a:solidFill>
                  <a:srgbClr val="000000"/>
                </a:solidFill>
                <a:latin typeface="Consolas" panose="020B0609020204030204" pitchFamily="49" charset="0"/>
              </a:rPr>
              <a:t>;</a:t>
            </a:r>
          </a:p>
          <a:p>
            <a:r>
              <a:rPr lang="en-US" sz="900" dirty="0">
                <a:solidFill>
                  <a:srgbClr val="000000"/>
                </a:solidFill>
                <a:latin typeface="Consolas" panose="020B0609020204030204" pitchFamily="49" charset="0"/>
              </a:rPr>
              <a:t>    $(</a:t>
            </a:r>
            <a:r>
              <a:rPr lang="en-US" sz="900" dirty="0">
                <a:solidFill>
                  <a:srgbClr val="A31515"/>
                </a:solidFill>
                <a:latin typeface="Consolas" panose="020B0609020204030204" pitchFamily="49" charset="0"/>
              </a:rPr>
              <a:t>"#</a:t>
            </a:r>
            <a:r>
              <a:rPr lang="en-US" sz="900" dirty="0" err="1">
                <a:solidFill>
                  <a:srgbClr val="A31515"/>
                </a:solidFill>
                <a:latin typeface="Consolas" panose="020B0609020204030204" pitchFamily="49" charset="0"/>
              </a:rPr>
              <a:t>lat</a:t>
            </a:r>
            <a:r>
              <a:rPr lang="en-US" sz="900" dirty="0">
                <a:solidFill>
                  <a:srgbClr val="A31515"/>
                </a:solidFill>
                <a:latin typeface="Consolas" panose="020B0609020204030204" pitchFamily="49" charset="0"/>
              </a:rPr>
              <a:t>"</a:t>
            </a:r>
            <a:r>
              <a:rPr lang="en-US" sz="900" dirty="0">
                <a:solidFill>
                  <a:srgbClr val="000000"/>
                </a:solidFill>
                <a:latin typeface="Consolas" panose="020B0609020204030204" pitchFamily="49" charset="0"/>
              </a:rPr>
              <a:t>).</a:t>
            </a:r>
            <a:r>
              <a:rPr lang="en-US" sz="900" dirty="0" err="1">
                <a:solidFill>
                  <a:srgbClr val="000000"/>
                </a:solidFill>
                <a:latin typeface="Consolas" panose="020B0609020204030204" pitchFamily="49" charset="0"/>
              </a:rPr>
              <a:t>val</a:t>
            </a:r>
            <a:r>
              <a:rPr lang="en-US" sz="900" dirty="0">
                <a:solidFill>
                  <a:srgbClr val="000000"/>
                </a:solidFill>
                <a:latin typeface="Consolas" panose="020B0609020204030204" pitchFamily="49" charset="0"/>
              </a:rPr>
              <a:t>(</a:t>
            </a:r>
            <a:r>
              <a:rPr lang="en-US" sz="900" dirty="0" err="1">
                <a:solidFill>
                  <a:srgbClr val="000000"/>
                </a:solidFill>
                <a:latin typeface="Consolas" panose="020B0609020204030204" pitchFamily="49" charset="0"/>
              </a:rPr>
              <a:t>loc.latitude.toString</a:t>
            </a:r>
            <a:r>
              <a:rPr lang="en-US" sz="900" dirty="0">
                <a:solidFill>
                  <a:srgbClr val="000000"/>
                </a:solidFill>
                <a:latin typeface="Consolas" panose="020B0609020204030204" pitchFamily="49" charset="0"/>
              </a:rPr>
              <a:t>());</a:t>
            </a:r>
          </a:p>
          <a:p>
            <a:r>
              <a:rPr lang="en-US" sz="900" dirty="0">
                <a:solidFill>
                  <a:srgbClr val="000000"/>
                </a:solidFill>
                <a:latin typeface="Consolas" panose="020B0609020204030204" pitchFamily="49" charset="0"/>
              </a:rPr>
              <a:t>    $(</a:t>
            </a:r>
            <a:r>
              <a:rPr lang="en-US" sz="900" dirty="0">
                <a:solidFill>
                  <a:srgbClr val="A31515"/>
                </a:solidFill>
                <a:latin typeface="Consolas" panose="020B0609020204030204" pitchFamily="49" charset="0"/>
              </a:rPr>
              <a:t>"#</a:t>
            </a:r>
            <a:r>
              <a:rPr lang="en-US" sz="900" dirty="0" err="1">
                <a:solidFill>
                  <a:srgbClr val="A31515"/>
                </a:solidFill>
                <a:latin typeface="Consolas" panose="020B0609020204030204" pitchFamily="49" charset="0"/>
              </a:rPr>
              <a:t>lon</a:t>
            </a:r>
            <a:r>
              <a:rPr lang="en-US" sz="900" dirty="0">
                <a:solidFill>
                  <a:srgbClr val="A31515"/>
                </a:solidFill>
                <a:latin typeface="Consolas" panose="020B0609020204030204" pitchFamily="49" charset="0"/>
              </a:rPr>
              <a:t>"</a:t>
            </a:r>
            <a:r>
              <a:rPr lang="en-US" sz="900" dirty="0">
                <a:solidFill>
                  <a:srgbClr val="000000"/>
                </a:solidFill>
                <a:latin typeface="Consolas" panose="020B0609020204030204" pitchFamily="49" charset="0"/>
              </a:rPr>
              <a:t>).</a:t>
            </a:r>
            <a:r>
              <a:rPr lang="en-US" sz="900" dirty="0" err="1">
                <a:solidFill>
                  <a:srgbClr val="000000"/>
                </a:solidFill>
                <a:latin typeface="Consolas" panose="020B0609020204030204" pitchFamily="49" charset="0"/>
              </a:rPr>
              <a:t>val</a:t>
            </a:r>
            <a:r>
              <a:rPr lang="en-US" sz="900" dirty="0">
                <a:solidFill>
                  <a:srgbClr val="000000"/>
                </a:solidFill>
                <a:latin typeface="Consolas" panose="020B0609020204030204" pitchFamily="49" charset="0"/>
              </a:rPr>
              <a:t>(</a:t>
            </a:r>
            <a:r>
              <a:rPr lang="en-US" sz="900" dirty="0" err="1">
                <a:solidFill>
                  <a:srgbClr val="000000"/>
                </a:solidFill>
                <a:latin typeface="Consolas" panose="020B0609020204030204" pitchFamily="49" charset="0"/>
              </a:rPr>
              <a:t>loc.longitude.toString</a:t>
            </a:r>
            <a:r>
              <a:rPr lang="en-US" sz="900" dirty="0">
                <a:solidFill>
                  <a:srgbClr val="000000"/>
                </a:solidFill>
                <a:latin typeface="Consolas" panose="020B0609020204030204" pitchFamily="49" charset="0"/>
              </a:rPr>
              <a:t>());</a:t>
            </a:r>
          </a:p>
          <a:p>
            <a:r>
              <a:rPr lang="ar-SA" sz="900" dirty="0">
                <a:solidFill>
                  <a:srgbClr val="000000"/>
                </a:solidFill>
                <a:latin typeface="Consolas" panose="020B0609020204030204" pitchFamily="49" charset="0"/>
              </a:rPr>
              <a:t>}</a:t>
            </a:r>
            <a:endParaRPr lang="ar-SA" sz="900" dirty="0"/>
          </a:p>
        </p:txBody>
      </p:sp>
      <p:sp>
        <p:nvSpPr>
          <p:cNvPr id="22" name="Rectangle 21">
            <a:extLst>
              <a:ext uri="{FF2B5EF4-FFF2-40B4-BE49-F238E27FC236}">
                <a16:creationId xmlns:a16="http://schemas.microsoft.com/office/drawing/2014/main" id="{543B2E11-A102-45EB-A272-B3D23D9596A3}"/>
              </a:ext>
            </a:extLst>
          </p:cNvPr>
          <p:cNvSpPr/>
          <p:nvPr/>
        </p:nvSpPr>
        <p:spPr>
          <a:xfrm>
            <a:off x="5694744" y="4689751"/>
            <a:ext cx="1707327" cy="369332"/>
          </a:xfrm>
          <a:prstGeom prst="rect">
            <a:avLst/>
          </a:prstGeom>
        </p:spPr>
        <p:txBody>
          <a:bodyPr wrap="none">
            <a:spAutoFit/>
          </a:bodyPr>
          <a:lstStyle/>
          <a:p>
            <a:r>
              <a:rPr lang="en-US" b="1" dirty="0"/>
              <a:t>Events Handlers</a:t>
            </a:r>
            <a:endParaRPr lang="ar-SA" dirty="0"/>
          </a:p>
        </p:txBody>
      </p:sp>
    </p:spTree>
    <p:extLst>
      <p:ext uri="{BB962C8B-B14F-4D97-AF65-F5344CB8AC3E}">
        <p14:creationId xmlns:p14="http://schemas.microsoft.com/office/powerpoint/2010/main" val="8103884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703621-097C-4B4A-A528-C1A014B80CBB}"/>
              </a:ext>
            </a:extLst>
          </p:cNvPr>
          <p:cNvSpPr>
            <a:spLocks noGrp="1"/>
          </p:cNvSpPr>
          <p:nvPr>
            <p:ph idx="1"/>
          </p:nvPr>
        </p:nvSpPr>
        <p:spPr>
          <a:xfrm>
            <a:off x="976423" y="2686863"/>
            <a:ext cx="10515600" cy="1140859"/>
          </a:xfrm>
        </p:spPr>
        <p:txBody>
          <a:bodyPr>
            <a:normAutofit/>
          </a:bodyPr>
          <a:lstStyle/>
          <a:p>
            <a:pPr marL="0" indent="0" algn="ctr">
              <a:buNone/>
            </a:pPr>
            <a:r>
              <a:rPr lang="en-US" sz="6000" b="1" dirty="0"/>
              <a:t>Runtime</a:t>
            </a:r>
            <a:endParaRPr lang="ar-SA" sz="6000" b="1" dirty="0"/>
          </a:p>
        </p:txBody>
      </p:sp>
    </p:spTree>
    <p:extLst>
      <p:ext uri="{BB962C8B-B14F-4D97-AF65-F5344CB8AC3E}">
        <p14:creationId xmlns:p14="http://schemas.microsoft.com/office/powerpoint/2010/main" val="2575163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6C5322C2-FA83-4358-A2A5-FF3974CB5F3C}"/>
              </a:ext>
            </a:extLst>
          </p:cNvPr>
          <p:cNvPicPr>
            <a:picLocks noChangeAspect="1"/>
          </p:cNvPicPr>
          <p:nvPr/>
        </p:nvPicPr>
        <p:blipFill>
          <a:blip r:embed="rId2"/>
          <a:stretch>
            <a:fillRect/>
          </a:stretch>
        </p:blipFill>
        <p:spPr>
          <a:xfrm>
            <a:off x="3894531" y="690936"/>
            <a:ext cx="8191500" cy="5924550"/>
          </a:xfrm>
          <a:prstGeom prst="rect">
            <a:avLst/>
          </a:prstGeom>
        </p:spPr>
      </p:pic>
      <p:sp>
        <p:nvSpPr>
          <p:cNvPr id="6" name="Rectangle 5">
            <a:extLst>
              <a:ext uri="{FF2B5EF4-FFF2-40B4-BE49-F238E27FC236}">
                <a16:creationId xmlns:a16="http://schemas.microsoft.com/office/drawing/2014/main" id="{7B54D1BA-85CF-4CEB-A20B-A18207CBC454}"/>
              </a:ext>
            </a:extLst>
          </p:cNvPr>
          <p:cNvSpPr/>
          <p:nvPr/>
        </p:nvSpPr>
        <p:spPr>
          <a:xfrm>
            <a:off x="1293032" y="2685100"/>
            <a:ext cx="1688347" cy="369332"/>
          </a:xfrm>
          <a:prstGeom prst="rect">
            <a:avLst/>
          </a:prstGeom>
        </p:spPr>
        <p:txBody>
          <a:bodyPr wrap="none">
            <a:spAutoFit/>
          </a:bodyPr>
          <a:lstStyle/>
          <a:p>
            <a:r>
              <a:rPr lang="en-US" b="1" dirty="0"/>
              <a:t>List top 10 rows</a:t>
            </a:r>
            <a:endParaRPr lang="ar-SA" dirty="0"/>
          </a:p>
        </p:txBody>
      </p:sp>
      <p:sp>
        <p:nvSpPr>
          <p:cNvPr id="7" name="Rectangle 6">
            <a:extLst>
              <a:ext uri="{FF2B5EF4-FFF2-40B4-BE49-F238E27FC236}">
                <a16:creationId xmlns:a16="http://schemas.microsoft.com/office/drawing/2014/main" id="{B7222EB1-04BF-48F7-BAEE-C89667B9699E}"/>
              </a:ext>
            </a:extLst>
          </p:cNvPr>
          <p:cNvSpPr/>
          <p:nvPr/>
        </p:nvSpPr>
        <p:spPr>
          <a:xfrm>
            <a:off x="6670160" y="222912"/>
            <a:ext cx="2032929" cy="369332"/>
          </a:xfrm>
          <a:prstGeom prst="rect">
            <a:avLst/>
          </a:prstGeom>
        </p:spPr>
        <p:txBody>
          <a:bodyPr wrap="none">
            <a:spAutoFit/>
          </a:bodyPr>
          <a:lstStyle/>
          <a:p>
            <a:r>
              <a:rPr lang="en-US" b="1" dirty="0"/>
              <a:t>CRUD Functionality</a:t>
            </a:r>
            <a:endParaRPr lang="ar-SA" dirty="0"/>
          </a:p>
        </p:txBody>
      </p:sp>
      <p:cxnSp>
        <p:nvCxnSpPr>
          <p:cNvPr id="9" name="Straight Arrow Connector 8">
            <a:extLst>
              <a:ext uri="{FF2B5EF4-FFF2-40B4-BE49-F238E27FC236}">
                <a16:creationId xmlns:a16="http://schemas.microsoft.com/office/drawing/2014/main" id="{F8DD69D8-FD2D-41D9-8C3E-CF37F4883A2F}"/>
              </a:ext>
            </a:extLst>
          </p:cNvPr>
          <p:cNvCxnSpPr>
            <a:cxnSpLocks/>
            <a:stCxn id="7" idx="2"/>
          </p:cNvCxnSpPr>
          <p:nvPr/>
        </p:nvCxnSpPr>
        <p:spPr>
          <a:xfrm flipH="1">
            <a:off x="4830163" y="592244"/>
            <a:ext cx="2856462" cy="25714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827945A7-5250-4001-8C63-2E95CEC49D9A}"/>
              </a:ext>
            </a:extLst>
          </p:cNvPr>
          <p:cNvCxnSpPr>
            <a:cxnSpLocks/>
            <a:stCxn id="7" idx="2"/>
          </p:cNvCxnSpPr>
          <p:nvPr/>
        </p:nvCxnSpPr>
        <p:spPr>
          <a:xfrm>
            <a:off x="7686625" y="592244"/>
            <a:ext cx="2244186" cy="28633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22A9C68F-E0CD-401D-B004-A87BD83C0ABC}"/>
              </a:ext>
            </a:extLst>
          </p:cNvPr>
          <p:cNvSpPr/>
          <p:nvPr/>
        </p:nvSpPr>
        <p:spPr>
          <a:xfrm>
            <a:off x="105970" y="3773928"/>
            <a:ext cx="3689854" cy="646331"/>
          </a:xfrm>
          <a:prstGeom prst="rect">
            <a:avLst/>
          </a:prstGeom>
          <a:solidFill>
            <a:schemeClr val="bg2"/>
          </a:solidFill>
        </p:spPr>
        <p:txBody>
          <a:bodyPr wrap="square">
            <a:spAutoFit/>
          </a:bodyPr>
          <a:lstStyle/>
          <a:p>
            <a:r>
              <a:rPr lang="en-US" sz="900" dirty="0">
                <a:solidFill>
                  <a:srgbClr val="000000"/>
                </a:solidFill>
                <a:latin typeface="Consolas" panose="020B0609020204030204" pitchFamily="49" charset="0"/>
              </a:rPr>
              <a:t> </a:t>
            </a:r>
            <a:r>
              <a:rPr lang="en-US" sz="900" dirty="0">
                <a:solidFill>
                  <a:srgbClr val="0000FF"/>
                </a:solidFill>
                <a:latin typeface="Consolas" panose="020B0609020204030204" pitchFamily="49" charset="0"/>
              </a:rPr>
              <a:t>public</a:t>
            </a:r>
            <a:r>
              <a:rPr lang="en-US" sz="900" dirty="0">
                <a:solidFill>
                  <a:srgbClr val="000000"/>
                </a:solidFill>
                <a:latin typeface="Consolas" panose="020B0609020204030204" pitchFamily="49" charset="0"/>
              </a:rPr>
              <a:t> </a:t>
            </a:r>
            <a:r>
              <a:rPr lang="en-US" sz="900" dirty="0" err="1">
                <a:solidFill>
                  <a:srgbClr val="2B91AF"/>
                </a:solidFill>
                <a:latin typeface="Consolas" panose="020B0609020204030204" pitchFamily="49" charset="0"/>
              </a:rPr>
              <a:t>ActionResult</a:t>
            </a:r>
            <a:r>
              <a:rPr lang="en-US" sz="900" dirty="0">
                <a:solidFill>
                  <a:srgbClr val="000000"/>
                </a:solidFill>
                <a:latin typeface="Consolas" panose="020B0609020204030204" pitchFamily="49" charset="0"/>
              </a:rPr>
              <a:t> Index()</a:t>
            </a:r>
          </a:p>
          <a:p>
            <a:r>
              <a:rPr lang="ar-SA" sz="900" dirty="0">
                <a:solidFill>
                  <a:srgbClr val="000000"/>
                </a:solidFill>
                <a:latin typeface="Consolas" panose="020B0609020204030204" pitchFamily="49" charset="0"/>
              </a:rPr>
              <a:t>        {</a:t>
            </a:r>
          </a:p>
          <a:p>
            <a:r>
              <a:rPr lang="en-US" sz="900" dirty="0">
                <a:solidFill>
                  <a:srgbClr val="000000"/>
                </a:solidFill>
                <a:latin typeface="Consolas" panose="020B0609020204030204" pitchFamily="49" charset="0"/>
              </a:rPr>
              <a:t> </a:t>
            </a:r>
            <a:r>
              <a:rPr lang="en-US" sz="900" dirty="0">
                <a:solidFill>
                  <a:srgbClr val="0000FF"/>
                </a:solidFill>
                <a:latin typeface="Consolas" panose="020B0609020204030204" pitchFamily="49" charset="0"/>
              </a:rPr>
              <a:t>return</a:t>
            </a:r>
            <a:r>
              <a:rPr lang="en-US" sz="900" dirty="0">
                <a:solidFill>
                  <a:srgbClr val="000000"/>
                </a:solidFill>
                <a:latin typeface="Consolas" panose="020B0609020204030204" pitchFamily="49" charset="0"/>
              </a:rPr>
              <a:t> View(</a:t>
            </a:r>
            <a:r>
              <a:rPr lang="en-US" sz="900" dirty="0" err="1">
                <a:solidFill>
                  <a:srgbClr val="000000"/>
                </a:solidFill>
                <a:latin typeface="Consolas" panose="020B0609020204030204" pitchFamily="49" charset="0"/>
              </a:rPr>
              <a:t>db.Opencells.Where</a:t>
            </a:r>
            <a:r>
              <a:rPr lang="en-US" sz="900" dirty="0">
                <a:solidFill>
                  <a:srgbClr val="000000"/>
                </a:solidFill>
                <a:latin typeface="Consolas" panose="020B0609020204030204" pitchFamily="49" charset="0"/>
              </a:rPr>
              <a:t>(x=&gt;</a:t>
            </a:r>
            <a:r>
              <a:rPr lang="en-US" sz="900" dirty="0" err="1">
                <a:solidFill>
                  <a:srgbClr val="000000"/>
                </a:solidFill>
                <a:latin typeface="Consolas" panose="020B0609020204030204" pitchFamily="49" charset="0"/>
              </a:rPr>
              <a:t>x.ID</a:t>
            </a:r>
            <a:r>
              <a:rPr lang="en-US" sz="900" dirty="0">
                <a:solidFill>
                  <a:srgbClr val="000000"/>
                </a:solidFill>
                <a:latin typeface="Consolas" panose="020B0609020204030204" pitchFamily="49" charset="0"/>
              </a:rPr>
              <a:t>&lt;=10).</a:t>
            </a:r>
            <a:r>
              <a:rPr lang="en-US" sz="900" dirty="0" err="1">
                <a:solidFill>
                  <a:srgbClr val="000000"/>
                </a:solidFill>
                <a:latin typeface="Consolas" panose="020B0609020204030204" pitchFamily="49" charset="0"/>
              </a:rPr>
              <a:t>ToList</a:t>
            </a:r>
            <a:r>
              <a:rPr lang="en-US" sz="900" dirty="0">
                <a:solidFill>
                  <a:srgbClr val="000000"/>
                </a:solidFill>
                <a:latin typeface="Consolas" panose="020B0609020204030204" pitchFamily="49" charset="0"/>
              </a:rPr>
              <a:t>());</a:t>
            </a:r>
          </a:p>
          <a:p>
            <a:r>
              <a:rPr lang="ar-SA" sz="900" dirty="0">
                <a:solidFill>
                  <a:srgbClr val="000000"/>
                </a:solidFill>
                <a:latin typeface="Consolas" panose="020B0609020204030204" pitchFamily="49" charset="0"/>
              </a:rPr>
              <a:t>        }</a:t>
            </a:r>
            <a:endParaRPr lang="ar-SA" sz="900" dirty="0"/>
          </a:p>
        </p:txBody>
      </p:sp>
      <p:sp>
        <p:nvSpPr>
          <p:cNvPr id="16" name="Rectangle 15">
            <a:extLst>
              <a:ext uri="{FF2B5EF4-FFF2-40B4-BE49-F238E27FC236}">
                <a16:creationId xmlns:a16="http://schemas.microsoft.com/office/drawing/2014/main" id="{84D7D3B9-B262-42C4-9A9C-C1248C09E5F8}"/>
              </a:ext>
            </a:extLst>
          </p:cNvPr>
          <p:cNvSpPr/>
          <p:nvPr/>
        </p:nvSpPr>
        <p:spPr>
          <a:xfrm>
            <a:off x="35446" y="3376212"/>
            <a:ext cx="1883849" cy="276999"/>
          </a:xfrm>
          <a:prstGeom prst="rect">
            <a:avLst/>
          </a:prstGeom>
        </p:spPr>
        <p:txBody>
          <a:bodyPr wrap="none">
            <a:spAutoFit/>
          </a:bodyPr>
          <a:lstStyle/>
          <a:p>
            <a:r>
              <a:rPr lang="en-US" sz="1200" b="1" dirty="0" err="1">
                <a:solidFill>
                  <a:srgbClr val="000000"/>
                </a:solidFill>
                <a:latin typeface="Consolas" panose="020B0609020204030204" pitchFamily="49" charset="0"/>
              </a:rPr>
              <a:t>OpenCell.Controllers</a:t>
            </a:r>
            <a:endParaRPr lang="ar-SA" sz="1200" b="1" dirty="0"/>
          </a:p>
        </p:txBody>
      </p:sp>
    </p:spTree>
    <p:extLst>
      <p:ext uri="{BB962C8B-B14F-4D97-AF65-F5344CB8AC3E}">
        <p14:creationId xmlns:p14="http://schemas.microsoft.com/office/powerpoint/2010/main" val="4658027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6" name="Picture 45">
            <a:extLst>
              <a:ext uri="{FF2B5EF4-FFF2-40B4-BE49-F238E27FC236}">
                <a16:creationId xmlns:a16="http://schemas.microsoft.com/office/drawing/2014/main" id="{A99AB5A9-A8FA-42CA-BE0A-016822D5B819}"/>
              </a:ext>
            </a:extLst>
          </p:cNvPr>
          <p:cNvPicPr>
            <a:picLocks noChangeAspect="1"/>
          </p:cNvPicPr>
          <p:nvPr/>
        </p:nvPicPr>
        <p:blipFill>
          <a:blip r:embed="rId2"/>
          <a:stretch>
            <a:fillRect/>
          </a:stretch>
        </p:blipFill>
        <p:spPr>
          <a:xfrm>
            <a:off x="2340097" y="0"/>
            <a:ext cx="7511805" cy="6858000"/>
          </a:xfrm>
          <a:prstGeom prst="rect">
            <a:avLst/>
          </a:prstGeom>
        </p:spPr>
      </p:pic>
      <p:sp>
        <p:nvSpPr>
          <p:cNvPr id="7" name="Rectangle 6">
            <a:extLst>
              <a:ext uri="{FF2B5EF4-FFF2-40B4-BE49-F238E27FC236}">
                <a16:creationId xmlns:a16="http://schemas.microsoft.com/office/drawing/2014/main" id="{B7222EB1-04BF-48F7-BAEE-C89667B9699E}"/>
              </a:ext>
            </a:extLst>
          </p:cNvPr>
          <p:cNvSpPr/>
          <p:nvPr/>
        </p:nvSpPr>
        <p:spPr>
          <a:xfrm>
            <a:off x="175514" y="1320807"/>
            <a:ext cx="1717081" cy="369332"/>
          </a:xfrm>
          <a:prstGeom prst="rect">
            <a:avLst/>
          </a:prstGeom>
        </p:spPr>
        <p:txBody>
          <a:bodyPr wrap="square">
            <a:spAutoFit/>
          </a:bodyPr>
          <a:lstStyle/>
          <a:p>
            <a:r>
              <a:rPr lang="en-US" b="1" dirty="0"/>
              <a:t>Create New</a:t>
            </a:r>
            <a:endParaRPr lang="ar-SA" dirty="0"/>
          </a:p>
        </p:txBody>
      </p:sp>
      <p:sp>
        <p:nvSpPr>
          <p:cNvPr id="6" name="Rectangle 5">
            <a:extLst>
              <a:ext uri="{FF2B5EF4-FFF2-40B4-BE49-F238E27FC236}">
                <a16:creationId xmlns:a16="http://schemas.microsoft.com/office/drawing/2014/main" id="{7B54D1BA-85CF-4CEB-A20B-A18207CBC454}"/>
              </a:ext>
            </a:extLst>
          </p:cNvPr>
          <p:cNvSpPr/>
          <p:nvPr/>
        </p:nvSpPr>
        <p:spPr>
          <a:xfrm>
            <a:off x="7257959" y="4157330"/>
            <a:ext cx="1992597" cy="369332"/>
          </a:xfrm>
          <a:prstGeom prst="rect">
            <a:avLst/>
          </a:prstGeom>
          <a:solidFill>
            <a:schemeClr val="bg1"/>
          </a:solidFill>
        </p:spPr>
        <p:txBody>
          <a:bodyPr wrap="none">
            <a:spAutoFit/>
          </a:bodyPr>
          <a:lstStyle/>
          <a:p>
            <a:r>
              <a:rPr lang="en-US" b="1" dirty="0"/>
              <a:t>New Draggable Pin</a:t>
            </a:r>
            <a:endParaRPr lang="ar-SA" dirty="0"/>
          </a:p>
        </p:txBody>
      </p:sp>
      <p:cxnSp>
        <p:nvCxnSpPr>
          <p:cNvPr id="17" name="Straight Arrow Connector 16">
            <a:extLst>
              <a:ext uri="{FF2B5EF4-FFF2-40B4-BE49-F238E27FC236}">
                <a16:creationId xmlns:a16="http://schemas.microsoft.com/office/drawing/2014/main" id="{74C5860D-A14A-4156-8605-778664A61D55}"/>
              </a:ext>
            </a:extLst>
          </p:cNvPr>
          <p:cNvCxnSpPr>
            <a:cxnSpLocks/>
          </p:cNvCxnSpPr>
          <p:nvPr/>
        </p:nvCxnSpPr>
        <p:spPr>
          <a:xfrm flipH="1" flipV="1">
            <a:off x="3848987" y="4157330"/>
            <a:ext cx="2896381" cy="456533"/>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D61CC5FE-4F5A-4BEB-93B8-C203518E3D5C}"/>
              </a:ext>
            </a:extLst>
          </p:cNvPr>
          <p:cNvSpPr/>
          <p:nvPr/>
        </p:nvSpPr>
        <p:spPr>
          <a:xfrm>
            <a:off x="4501661" y="3798332"/>
            <a:ext cx="2340724" cy="523220"/>
          </a:xfrm>
          <a:prstGeom prst="rect">
            <a:avLst/>
          </a:prstGeom>
          <a:solidFill>
            <a:schemeClr val="bg1"/>
          </a:solidFill>
        </p:spPr>
        <p:txBody>
          <a:bodyPr wrap="square">
            <a:spAutoFit/>
          </a:bodyPr>
          <a:lstStyle/>
          <a:p>
            <a:r>
              <a:rPr lang="en-US" sz="1400" b="1" dirty="0"/>
              <a:t>Dragging of Pin Auto updates Longitude and Latitude</a:t>
            </a:r>
            <a:endParaRPr lang="ar-SA" sz="1400" dirty="0"/>
          </a:p>
        </p:txBody>
      </p:sp>
      <p:sp>
        <p:nvSpPr>
          <p:cNvPr id="27" name="Rectangle 26">
            <a:extLst>
              <a:ext uri="{FF2B5EF4-FFF2-40B4-BE49-F238E27FC236}">
                <a16:creationId xmlns:a16="http://schemas.microsoft.com/office/drawing/2014/main" id="{E2489398-4079-467A-8153-65F1EC850896}"/>
              </a:ext>
            </a:extLst>
          </p:cNvPr>
          <p:cNvSpPr/>
          <p:nvPr/>
        </p:nvSpPr>
        <p:spPr>
          <a:xfrm>
            <a:off x="53161" y="4613863"/>
            <a:ext cx="1504229" cy="738664"/>
          </a:xfrm>
          <a:prstGeom prst="rect">
            <a:avLst/>
          </a:prstGeom>
          <a:solidFill>
            <a:schemeClr val="bg1"/>
          </a:solidFill>
        </p:spPr>
        <p:txBody>
          <a:bodyPr wrap="square">
            <a:spAutoFit/>
          </a:bodyPr>
          <a:lstStyle/>
          <a:p>
            <a:pPr algn="ctr"/>
            <a:r>
              <a:rPr lang="en-US" sz="1400" b="1" dirty="0"/>
              <a:t>Save New Tower ID “80246”</a:t>
            </a:r>
          </a:p>
          <a:p>
            <a:pPr algn="ctr"/>
            <a:r>
              <a:rPr lang="en-US" sz="1400" b="1" dirty="0"/>
              <a:t>In Database</a:t>
            </a:r>
            <a:endParaRPr lang="ar-SA" sz="1400" dirty="0"/>
          </a:p>
        </p:txBody>
      </p:sp>
      <p:cxnSp>
        <p:nvCxnSpPr>
          <p:cNvPr id="28" name="Straight Arrow Connector 27">
            <a:extLst>
              <a:ext uri="{FF2B5EF4-FFF2-40B4-BE49-F238E27FC236}">
                <a16:creationId xmlns:a16="http://schemas.microsoft.com/office/drawing/2014/main" id="{78CA21C1-434E-4903-A706-9CAE0EAF2A6D}"/>
              </a:ext>
            </a:extLst>
          </p:cNvPr>
          <p:cNvCxnSpPr>
            <a:cxnSpLocks/>
          </p:cNvCxnSpPr>
          <p:nvPr/>
        </p:nvCxnSpPr>
        <p:spPr>
          <a:xfrm>
            <a:off x="1254642" y="5352527"/>
            <a:ext cx="1275907" cy="1101436"/>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535071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1805A55-3499-4FAC-9C0B-5C434EE95298}"/>
              </a:ext>
            </a:extLst>
          </p:cNvPr>
          <p:cNvPicPr>
            <a:picLocks noChangeAspect="1"/>
          </p:cNvPicPr>
          <p:nvPr/>
        </p:nvPicPr>
        <p:blipFill>
          <a:blip r:embed="rId2"/>
          <a:stretch>
            <a:fillRect/>
          </a:stretch>
        </p:blipFill>
        <p:spPr>
          <a:xfrm>
            <a:off x="159488" y="1460371"/>
            <a:ext cx="5830857" cy="3937258"/>
          </a:xfrm>
          <a:prstGeom prst="rect">
            <a:avLst/>
          </a:prstGeom>
        </p:spPr>
      </p:pic>
      <p:pic>
        <p:nvPicPr>
          <p:cNvPr id="5" name="Picture 4">
            <a:extLst>
              <a:ext uri="{FF2B5EF4-FFF2-40B4-BE49-F238E27FC236}">
                <a16:creationId xmlns:a16="http://schemas.microsoft.com/office/drawing/2014/main" id="{6CB80FAE-2571-4D1C-A44D-9F1B29048E9E}"/>
              </a:ext>
            </a:extLst>
          </p:cNvPr>
          <p:cNvPicPr>
            <a:picLocks noChangeAspect="1"/>
          </p:cNvPicPr>
          <p:nvPr/>
        </p:nvPicPr>
        <p:blipFill>
          <a:blip r:embed="rId3"/>
          <a:stretch>
            <a:fillRect/>
          </a:stretch>
        </p:blipFill>
        <p:spPr>
          <a:xfrm>
            <a:off x="6201657" y="1460371"/>
            <a:ext cx="5806350" cy="3937258"/>
          </a:xfrm>
          <a:prstGeom prst="rect">
            <a:avLst/>
          </a:prstGeom>
        </p:spPr>
      </p:pic>
      <p:sp>
        <p:nvSpPr>
          <p:cNvPr id="6" name="Rectangle 5">
            <a:extLst>
              <a:ext uri="{FF2B5EF4-FFF2-40B4-BE49-F238E27FC236}">
                <a16:creationId xmlns:a16="http://schemas.microsoft.com/office/drawing/2014/main" id="{26FB26EE-6395-42A4-8785-FD6EFF9B2575}"/>
              </a:ext>
            </a:extLst>
          </p:cNvPr>
          <p:cNvSpPr/>
          <p:nvPr/>
        </p:nvSpPr>
        <p:spPr>
          <a:xfrm>
            <a:off x="1127386" y="5476895"/>
            <a:ext cx="3895060" cy="646331"/>
          </a:xfrm>
          <a:prstGeom prst="rect">
            <a:avLst/>
          </a:prstGeom>
        </p:spPr>
        <p:txBody>
          <a:bodyPr wrap="square">
            <a:spAutoFit/>
          </a:bodyPr>
          <a:lstStyle/>
          <a:p>
            <a:pPr algn="ctr"/>
            <a:r>
              <a:rPr lang="en-US" b="1" dirty="0"/>
              <a:t>New ID “80246”</a:t>
            </a:r>
          </a:p>
          <a:p>
            <a:pPr algn="ctr"/>
            <a:r>
              <a:rPr lang="en-US" b="1" dirty="0"/>
              <a:t>In the Database</a:t>
            </a:r>
            <a:endParaRPr lang="ar-SA" dirty="0"/>
          </a:p>
        </p:txBody>
      </p:sp>
      <p:sp>
        <p:nvSpPr>
          <p:cNvPr id="7" name="Rectangle 6">
            <a:extLst>
              <a:ext uri="{FF2B5EF4-FFF2-40B4-BE49-F238E27FC236}">
                <a16:creationId xmlns:a16="http://schemas.microsoft.com/office/drawing/2014/main" id="{D7225AA0-8B94-43B1-9770-636EF7097D3D}"/>
              </a:ext>
            </a:extLst>
          </p:cNvPr>
          <p:cNvSpPr/>
          <p:nvPr/>
        </p:nvSpPr>
        <p:spPr>
          <a:xfrm>
            <a:off x="7319079" y="5427443"/>
            <a:ext cx="3895060" cy="646331"/>
          </a:xfrm>
          <a:prstGeom prst="rect">
            <a:avLst/>
          </a:prstGeom>
        </p:spPr>
        <p:txBody>
          <a:bodyPr wrap="square">
            <a:spAutoFit/>
          </a:bodyPr>
          <a:lstStyle/>
          <a:p>
            <a:pPr algn="ctr"/>
            <a:r>
              <a:rPr lang="en-US" b="1" dirty="0"/>
              <a:t>New ID “80246”</a:t>
            </a:r>
          </a:p>
          <a:p>
            <a:pPr algn="ctr"/>
            <a:r>
              <a:rPr lang="en-US" b="1" dirty="0"/>
              <a:t>In the View</a:t>
            </a:r>
            <a:endParaRPr lang="ar-SA" dirty="0"/>
          </a:p>
        </p:txBody>
      </p:sp>
      <p:sp>
        <p:nvSpPr>
          <p:cNvPr id="8" name="Rectangle: Rounded Corners 7">
            <a:extLst>
              <a:ext uri="{FF2B5EF4-FFF2-40B4-BE49-F238E27FC236}">
                <a16:creationId xmlns:a16="http://schemas.microsoft.com/office/drawing/2014/main" id="{45D4E209-F3A5-4B52-ABCE-7E56D187E7B6}"/>
              </a:ext>
            </a:extLst>
          </p:cNvPr>
          <p:cNvSpPr/>
          <p:nvPr/>
        </p:nvSpPr>
        <p:spPr>
          <a:xfrm>
            <a:off x="1935126" y="4316819"/>
            <a:ext cx="4055218" cy="127590"/>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9" name="Rectangle: Rounded Corners 8">
            <a:extLst>
              <a:ext uri="{FF2B5EF4-FFF2-40B4-BE49-F238E27FC236}">
                <a16:creationId xmlns:a16="http://schemas.microsoft.com/office/drawing/2014/main" id="{EB79026C-95FA-48CB-91AB-EAEC3F6E33CA}"/>
              </a:ext>
            </a:extLst>
          </p:cNvPr>
          <p:cNvSpPr/>
          <p:nvPr/>
        </p:nvSpPr>
        <p:spPr>
          <a:xfrm>
            <a:off x="6354055" y="4554280"/>
            <a:ext cx="4554949" cy="166576"/>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0" name="Rectangle 9">
            <a:extLst>
              <a:ext uri="{FF2B5EF4-FFF2-40B4-BE49-F238E27FC236}">
                <a16:creationId xmlns:a16="http://schemas.microsoft.com/office/drawing/2014/main" id="{4F98843E-8DDE-4E6D-84F0-7A36971CB9DD}"/>
              </a:ext>
            </a:extLst>
          </p:cNvPr>
          <p:cNvSpPr/>
          <p:nvPr/>
        </p:nvSpPr>
        <p:spPr>
          <a:xfrm>
            <a:off x="1193048" y="507151"/>
            <a:ext cx="1555811" cy="369332"/>
          </a:xfrm>
          <a:prstGeom prst="rect">
            <a:avLst/>
          </a:prstGeom>
        </p:spPr>
        <p:txBody>
          <a:bodyPr wrap="none">
            <a:spAutoFit/>
          </a:bodyPr>
          <a:lstStyle/>
          <a:p>
            <a:pPr algn="ctr"/>
            <a:r>
              <a:rPr lang="en-US" b="1" dirty="0"/>
              <a:t>Locate New ID</a:t>
            </a:r>
            <a:endParaRPr lang="ar-SA" dirty="0"/>
          </a:p>
        </p:txBody>
      </p:sp>
    </p:spTree>
    <p:extLst>
      <p:ext uri="{BB962C8B-B14F-4D97-AF65-F5344CB8AC3E}">
        <p14:creationId xmlns:p14="http://schemas.microsoft.com/office/powerpoint/2010/main" val="24914789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50C8EDC-7B4E-4D33-BBF5-928872025919}"/>
              </a:ext>
            </a:extLst>
          </p:cNvPr>
          <p:cNvPicPr>
            <a:picLocks noChangeAspect="1"/>
          </p:cNvPicPr>
          <p:nvPr/>
        </p:nvPicPr>
        <p:blipFill>
          <a:blip r:embed="rId2"/>
          <a:stretch>
            <a:fillRect/>
          </a:stretch>
        </p:blipFill>
        <p:spPr>
          <a:xfrm>
            <a:off x="2634029" y="0"/>
            <a:ext cx="6923942" cy="6858000"/>
          </a:xfrm>
          <a:prstGeom prst="rect">
            <a:avLst/>
          </a:prstGeom>
        </p:spPr>
      </p:pic>
      <p:sp>
        <p:nvSpPr>
          <p:cNvPr id="7" name="Rectangle 6">
            <a:extLst>
              <a:ext uri="{FF2B5EF4-FFF2-40B4-BE49-F238E27FC236}">
                <a16:creationId xmlns:a16="http://schemas.microsoft.com/office/drawing/2014/main" id="{B7222EB1-04BF-48F7-BAEE-C89667B9699E}"/>
              </a:ext>
            </a:extLst>
          </p:cNvPr>
          <p:cNvSpPr/>
          <p:nvPr/>
        </p:nvSpPr>
        <p:spPr>
          <a:xfrm>
            <a:off x="175514" y="1320807"/>
            <a:ext cx="1717081" cy="646331"/>
          </a:xfrm>
          <a:prstGeom prst="rect">
            <a:avLst/>
          </a:prstGeom>
        </p:spPr>
        <p:txBody>
          <a:bodyPr wrap="square">
            <a:spAutoFit/>
          </a:bodyPr>
          <a:lstStyle/>
          <a:p>
            <a:r>
              <a:rPr lang="en-US" b="1" dirty="0"/>
              <a:t>Modify the Location</a:t>
            </a:r>
            <a:endParaRPr lang="ar-SA" dirty="0"/>
          </a:p>
        </p:txBody>
      </p:sp>
      <p:sp>
        <p:nvSpPr>
          <p:cNvPr id="6" name="Rectangle 5">
            <a:extLst>
              <a:ext uri="{FF2B5EF4-FFF2-40B4-BE49-F238E27FC236}">
                <a16:creationId xmlns:a16="http://schemas.microsoft.com/office/drawing/2014/main" id="{7B54D1BA-85CF-4CEB-A20B-A18207CBC454}"/>
              </a:ext>
            </a:extLst>
          </p:cNvPr>
          <p:cNvSpPr/>
          <p:nvPr/>
        </p:nvSpPr>
        <p:spPr>
          <a:xfrm>
            <a:off x="6588108" y="3777367"/>
            <a:ext cx="1854143" cy="1200329"/>
          </a:xfrm>
          <a:prstGeom prst="rect">
            <a:avLst/>
          </a:prstGeom>
          <a:solidFill>
            <a:schemeClr val="bg1"/>
          </a:solidFill>
        </p:spPr>
        <p:txBody>
          <a:bodyPr wrap="square">
            <a:spAutoFit/>
          </a:bodyPr>
          <a:lstStyle/>
          <a:p>
            <a:pPr algn="ctr"/>
            <a:r>
              <a:rPr lang="en-US" b="1" dirty="0"/>
              <a:t>Drag the Pin to new Location to update new location</a:t>
            </a:r>
            <a:endParaRPr lang="ar-SA" dirty="0"/>
          </a:p>
        </p:txBody>
      </p:sp>
      <p:cxnSp>
        <p:nvCxnSpPr>
          <p:cNvPr id="17" name="Straight Arrow Connector 16">
            <a:extLst>
              <a:ext uri="{FF2B5EF4-FFF2-40B4-BE49-F238E27FC236}">
                <a16:creationId xmlns:a16="http://schemas.microsoft.com/office/drawing/2014/main" id="{74C5860D-A14A-4156-8605-778664A61D55}"/>
              </a:ext>
            </a:extLst>
          </p:cNvPr>
          <p:cNvCxnSpPr>
            <a:cxnSpLocks/>
          </p:cNvCxnSpPr>
          <p:nvPr/>
        </p:nvCxnSpPr>
        <p:spPr>
          <a:xfrm flipH="1" flipV="1">
            <a:off x="4253023" y="4100532"/>
            <a:ext cx="2062717" cy="184389"/>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E2489398-4079-467A-8153-65F1EC850896}"/>
              </a:ext>
            </a:extLst>
          </p:cNvPr>
          <p:cNvSpPr/>
          <p:nvPr/>
        </p:nvSpPr>
        <p:spPr>
          <a:xfrm>
            <a:off x="53161" y="4613863"/>
            <a:ext cx="1504229" cy="738664"/>
          </a:xfrm>
          <a:prstGeom prst="rect">
            <a:avLst/>
          </a:prstGeom>
          <a:solidFill>
            <a:schemeClr val="bg1"/>
          </a:solidFill>
        </p:spPr>
        <p:txBody>
          <a:bodyPr wrap="square">
            <a:spAutoFit/>
          </a:bodyPr>
          <a:lstStyle/>
          <a:p>
            <a:pPr algn="ctr"/>
            <a:r>
              <a:rPr lang="en-US" sz="1400" b="1" dirty="0"/>
              <a:t>Update Tower ID “80246”</a:t>
            </a:r>
          </a:p>
          <a:p>
            <a:pPr algn="ctr"/>
            <a:r>
              <a:rPr lang="en-US" sz="1400" b="1" dirty="0"/>
              <a:t>In the Database</a:t>
            </a:r>
            <a:endParaRPr lang="ar-SA" sz="1400" dirty="0"/>
          </a:p>
        </p:txBody>
      </p:sp>
      <p:cxnSp>
        <p:nvCxnSpPr>
          <p:cNvPr id="28" name="Straight Arrow Connector 27">
            <a:extLst>
              <a:ext uri="{FF2B5EF4-FFF2-40B4-BE49-F238E27FC236}">
                <a16:creationId xmlns:a16="http://schemas.microsoft.com/office/drawing/2014/main" id="{78CA21C1-434E-4903-A706-9CAE0EAF2A6D}"/>
              </a:ext>
            </a:extLst>
          </p:cNvPr>
          <p:cNvCxnSpPr>
            <a:cxnSpLocks/>
          </p:cNvCxnSpPr>
          <p:nvPr/>
        </p:nvCxnSpPr>
        <p:spPr>
          <a:xfrm>
            <a:off x="1457756" y="5118611"/>
            <a:ext cx="1721379" cy="1271556"/>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9606959-1365-42D7-9FAC-AA8CABD13FB6}"/>
              </a:ext>
            </a:extLst>
          </p:cNvPr>
          <p:cNvSpPr/>
          <p:nvPr/>
        </p:nvSpPr>
        <p:spPr>
          <a:xfrm>
            <a:off x="53161" y="2697420"/>
            <a:ext cx="1504229" cy="954107"/>
          </a:xfrm>
          <a:prstGeom prst="rect">
            <a:avLst/>
          </a:prstGeom>
          <a:solidFill>
            <a:schemeClr val="bg1"/>
          </a:solidFill>
        </p:spPr>
        <p:txBody>
          <a:bodyPr wrap="square">
            <a:spAutoFit/>
          </a:bodyPr>
          <a:lstStyle/>
          <a:p>
            <a:pPr algn="ctr"/>
            <a:r>
              <a:rPr lang="en-US" sz="1400" b="1" dirty="0"/>
              <a:t>Load Tower ID “80246”</a:t>
            </a:r>
          </a:p>
          <a:p>
            <a:pPr algn="ctr"/>
            <a:r>
              <a:rPr lang="en-US" sz="1400" b="1" dirty="0"/>
              <a:t>From the Database</a:t>
            </a:r>
            <a:endParaRPr lang="ar-SA" sz="1400" dirty="0"/>
          </a:p>
        </p:txBody>
      </p:sp>
      <p:cxnSp>
        <p:nvCxnSpPr>
          <p:cNvPr id="14" name="Straight Arrow Connector 13">
            <a:extLst>
              <a:ext uri="{FF2B5EF4-FFF2-40B4-BE49-F238E27FC236}">
                <a16:creationId xmlns:a16="http://schemas.microsoft.com/office/drawing/2014/main" id="{D1D8E4DD-99B4-4794-93CA-D9BE3034CE20}"/>
              </a:ext>
            </a:extLst>
          </p:cNvPr>
          <p:cNvCxnSpPr>
            <a:cxnSpLocks/>
            <a:stCxn id="13" idx="3"/>
          </p:cNvCxnSpPr>
          <p:nvPr/>
        </p:nvCxnSpPr>
        <p:spPr>
          <a:xfrm flipV="1">
            <a:off x="1557390" y="1860700"/>
            <a:ext cx="1621745" cy="1313774"/>
          </a:xfrm>
          <a:prstGeom prst="straightConnector1">
            <a:avLst/>
          </a:prstGeom>
          <a:ln w="190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74047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6B890381-7763-4ACA-BED2-12BA4A3CD5C0}"/>
              </a:ext>
            </a:extLst>
          </p:cNvPr>
          <p:cNvPicPr>
            <a:picLocks noChangeAspect="1"/>
          </p:cNvPicPr>
          <p:nvPr/>
        </p:nvPicPr>
        <p:blipFill>
          <a:blip r:embed="rId2"/>
          <a:stretch>
            <a:fillRect/>
          </a:stretch>
        </p:blipFill>
        <p:spPr>
          <a:xfrm>
            <a:off x="927528" y="1952846"/>
            <a:ext cx="5168472" cy="4093535"/>
          </a:xfrm>
          <a:prstGeom prst="rect">
            <a:avLst/>
          </a:prstGeom>
        </p:spPr>
      </p:pic>
      <p:sp>
        <p:nvSpPr>
          <p:cNvPr id="11" name="Rectangle 10">
            <a:extLst>
              <a:ext uri="{FF2B5EF4-FFF2-40B4-BE49-F238E27FC236}">
                <a16:creationId xmlns:a16="http://schemas.microsoft.com/office/drawing/2014/main" id="{7B3256C7-A46B-41E7-8488-D97E7255DB5C}"/>
              </a:ext>
            </a:extLst>
          </p:cNvPr>
          <p:cNvSpPr/>
          <p:nvPr/>
        </p:nvSpPr>
        <p:spPr>
          <a:xfrm>
            <a:off x="1852536" y="865246"/>
            <a:ext cx="2271790" cy="646331"/>
          </a:xfrm>
          <a:prstGeom prst="rect">
            <a:avLst/>
          </a:prstGeom>
        </p:spPr>
        <p:txBody>
          <a:bodyPr wrap="square">
            <a:spAutoFit/>
          </a:bodyPr>
          <a:lstStyle/>
          <a:p>
            <a:pPr algn="ctr"/>
            <a:r>
              <a:rPr lang="en-US" b="1" dirty="0"/>
              <a:t>Germany :  Largest cluster size “10020”</a:t>
            </a:r>
            <a:endParaRPr lang="ar-SA" dirty="0"/>
          </a:p>
        </p:txBody>
      </p:sp>
      <p:cxnSp>
        <p:nvCxnSpPr>
          <p:cNvPr id="13" name="Straight Arrow Connector 12">
            <a:extLst>
              <a:ext uri="{FF2B5EF4-FFF2-40B4-BE49-F238E27FC236}">
                <a16:creationId xmlns:a16="http://schemas.microsoft.com/office/drawing/2014/main" id="{EE48E620-BCFC-4140-98CF-A5702B1A6BA0}"/>
              </a:ext>
            </a:extLst>
          </p:cNvPr>
          <p:cNvCxnSpPr>
            <a:cxnSpLocks/>
          </p:cNvCxnSpPr>
          <p:nvPr/>
        </p:nvCxnSpPr>
        <p:spPr>
          <a:xfrm>
            <a:off x="3511764" y="1511577"/>
            <a:ext cx="898311" cy="18221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5B9853C7-F343-416B-8067-B85D02C2A7DB}"/>
              </a:ext>
            </a:extLst>
          </p:cNvPr>
          <p:cNvSpPr/>
          <p:nvPr/>
        </p:nvSpPr>
        <p:spPr>
          <a:xfrm>
            <a:off x="2559468" y="6118318"/>
            <a:ext cx="2484206" cy="369332"/>
          </a:xfrm>
          <a:prstGeom prst="rect">
            <a:avLst/>
          </a:prstGeom>
        </p:spPr>
        <p:txBody>
          <a:bodyPr wrap="none">
            <a:spAutoFit/>
          </a:bodyPr>
          <a:lstStyle/>
          <a:p>
            <a:pPr algn="ctr"/>
            <a:r>
              <a:rPr lang="en-US" b="1" dirty="0"/>
              <a:t>Germany Zoom Level : 4</a:t>
            </a:r>
            <a:endParaRPr lang="ar-SA" dirty="0"/>
          </a:p>
        </p:txBody>
      </p:sp>
      <p:pic>
        <p:nvPicPr>
          <p:cNvPr id="18" name="Picture 17">
            <a:extLst>
              <a:ext uri="{FF2B5EF4-FFF2-40B4-BE49-F238E27FC236}">
                <a16:creationId xmlns:a16="http://schemas.microsoft.com/office/drawing/2014/main" id="{08055A36-8928-40A7-9D17-AFE3203058F8}"/>
              </a:ext>
            </a:extLst>
          </p:cNvPr>
          <p:cNvPicPr>
            <a:picLocks noChangeAspect="1"/>
          </p:cNvPicPr>
          <p:nvPr/>
        </p:nvPicPr>
        <p:blipFill>
          <a:blip r:embed="rId3"/>
          <a:stretch>
            <a:fillRect/>
          </a:stretch>
        </p:blipFill>
        <p:spPr>
          <a:xfrm>
            <a:off x="6239311" y="1952846"/>
            <a:ext cx="5168473" cy="4093536"/>
          </a:xfrm>
          <a:prstGeom prst="rect">
            <a:avLst/>
          </a:prstGeom>
        </p:spPr>
      </p:pic>
      <p:sp>
        <p:nvSpPr>
          <p:cNvPr id="19" name="Rectangle 18">
            <a:extLst>
              <a:ext uri="{FF2B5EF4-FFF2-40B4-BE49-F238E27FC236}">
                <a16:creationId xmlns:a16="http://schemas.microsoft.com/office/drawing/2014/main" id="{346C4B9A-583B-4434-BC73-A0A7DC0A131D}"/>
              </a:ext>
            </a:extLst>
          </p:cNvPr>
          <p:cNvSpPr/>
          <p:nvPr/>
        </p:nvSpPr>
        <p:spPr>
          <a:xfrm>
            <a:off x="7423067" y="947382"/>
            <a:ext cx="2683940" cy="646331"/>
          </a:xfrm>
          <a:prstGeom prst="rect">
            <a:avLst/>
          </a:prstGeom>
        </p:spPr>
        <p:txBody>
          <a:bodyPr wrap="none">
            <a:spAutoFit/>
          </a:bodyPr>
          <a:lstStyle/>
          <a:p>
            <a:r>
              <a:rPr lang="en-US" b="1" dirty="0"/>
              <a:t> ‘</a:t>
            </a:r>
            <a:r>
              <a:rPr lang="en-US" b="1" dirty="0" err="1"/>
              <a:t>Oranienburg</a:t>
            </a:r>
            <a:r>
              <a:rPr lang="en-US" b="1" dirty="0"/>
              <a:t>’ region</a:t>
            </a:r>
          </a:p>
          <a:p>
            <a:r>
              <a:rPr lang="en-US" b="1" dirty="0"/>
              <a:t>Largest cluster size “5706”</a:t>
            </a:r>
            <a:endParaRPr lang="ar-SA" dirty="0"/>
          </a:p>
        </p:txBody>
      </p:sp>
      <p:sp>
        <p:nvSpPr>
          <p:cNvPr id="20" name="Rectangle 19">
            <a:extLst>
              <a:ext uri="{FF2B5EF4-FFF2-40B4-BE49-F238E27FC236}">
                <a16:creationId xmlns:a16="http://schemas.microsoft.com/office/drawing/2014/main" id="{1CEF5E00-220A-485F-8F21-C7C9F7104E5B}"/>
              </a:ext>
            </a:extLst>
          </p:cNvPr>
          <p:cNvSpPr/>
          <p:nvPr/>
        </p:nvSpPr>
        <p:spPr>
          <a:xfrm>
            <a:off x="7491675" y="6118318"/>
            <a:ext cx="2484206" cy="369332"/>
          </a:xfrm>
          <a:prstGeom prst="rect">
            <a:avLst/>
          </a:prstGeom>
        </p:spPr>
        <p:txBody>
          <a:bodyPr wrap="none">
            <a:spAutoFit/>
          </a:bodyPr>
          <a:lstStyle/>
          <a:p>
            <a:pPr algn="ctr"/>
            <a:r>
              <a:rPr lang="en-US" b="1" dirty="0"/>
              <a:t>Germany Zoom Level : 6</a:t>
            </a:r>
            <a:endParaRPr lang="ar-SA" dirty="0"/>
          </a:p>
        </p:txBody>
      </p:sp>
      <p:cxnSp>
        <p:nvCxnSpPr>
          <p:cNvPr id="21" name="Straight Arrow Connector 20">
            <a:extLst>
              <a:ext uri="{FF2B5EF4-FFF2-40B4-BE49-F238E27FC236}">
                <a16:creationId xmlns:a16="http://schemas.microsoft.com/office/drawing/2014/main" id="{4770B5B3-0EC0-43D4-A2A1-2AEF0834114E}"/>
              </a:ext>
            </a:extLst>
          </p:cNvPr>
          <p:cNvCxnSpPr>
            <a:cxnSpLocks/>
          </p:cNvCxnSpPr>
          <p:nvPr/>
        </p:nvCxnSpPr>
        <p:spPr>
          <a:xfrm>
            <a:off x="8823547" y="1606827"/>
            <a:ext cx="272327" cy="27566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787849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1AE22A6-7F01-49FE-8DC7-4FA9A533ED95}"/>
              </a:ext>
            </a:extLst>
          </p:cNvPr>
          <p:cNvPicPr>
            <a:picLocks noChangeAspect="1"/>
          </p:cNvPicPr>
          <p:nvPr/>
        </p:nvPicPr>
        <p:blipFill>
          <a:blip r:embed="rId2"/>
          <a:stretch>
            <a:fillRect/>
          </a:stretch>
        </p:blipFill>
        <p:spPr>
          <a:xfrm>
            <a:off x="441398" y="1497696"/>
            <a:ext cx="5326977" cy="4219074"/>
          </a:xfrm>
          <a:prstGeom prst="rect">
            <a:avLst/>
          </a:prstGeom>
        </p:spPr>
      </p:pic>
      <p:sp>
        <p:nvSpPr>
          <p:cNvPr id="5" name="Rectangle 4">
            <a:extLst>
              <a:ext uri="{FF2B5EF4-FFF2-40B4-BE49-F238E27FC236}">
                <a16:creationId xmlns:a16="http://schemas.microsoft.com/office/drawing/2014/main" id="{8D23ABC7-DA16-42B0-8F87-6998B5155502}"/>
              </a:ext>
            </a:extLst>
          </p:cNvPr>
          <p:cNvSpPr/>
          <p:nvPr/>
        </p:nvSpPr>
        <p:spPr>
          <a:xfrm>
            <a:off x="2563492" y="5955448"/>
            <a:ext cx="1082797" cy="369332"/>
          </a:xfrm>
          <a:prstGeom prst="rect">
            <a:avLst/>
          </a:prstGeom>
        </p:spPr>
        <p:txBody>
          <a:bodyPr wrap="none">
            <a:spAutoFit/>
          </a:bodyPr>
          <a:lstStyle/>
          <a:p>
            <a:pPr algn="ctr"/>
            <a:r>
              <a:rPr lang="en-US" b="1" dirty="0"/>
              <a:t>City View</a:t>
            </a:r>
            <a:endParaRPr lang="ar-SA" dirty="0"/>
          </a:p>
        </p:txBody>
      </p:sp>
      <p:sp>
        <p:nvSpPr>
          <p:cNvPr id="6" name="Oval 5">
            <a:extLst>
              <a:ext uri="{FF2B5EF4-FFF2-40B4-BE49-F238E27FC236}">
                <a16:creationId xmlns:a16="http://schemas.microsoft.com/office/drawing/2014/main" id="{50F527F7-FC3B-4F5C-B13E-7B4EA0C68A96}"/>
              </a:ext>
            </a:extLst>
          </p:cNvPr>
          <p:cNvSpPr/>
          <p:nvPr/>
        </p:nvSpPr>
        <p:spPr>
          <a:xfrm>
            <a:off x="2518611" y="3527022"/>
            <a:ext cx="1235242" cy="86851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1" name="Rectangle 10">
            <a:extLst>
              <a:ext uri="{FF2B5EF4-FFF2-40B4-BE49-F238E27FC236}">
                <a16:creationId xmlns:a16="http://schemas.microsoft.com/office/drawing/2014/main" id="{C93838FA-8C62-4CEE-B67D-0EB1524A9869}"/>
              </a:ext>
            </a:extLst>
          </p:cNvPr>
          <p:cNvSpPr/>
          <p:nvPr/>
        </p:nvSpPr>
        <p:spPr>
          <a:xfrm>
            <a:off x="1482063" y="717886"/>
            <a:ext cx="2271790" cy="646331"/>
          </a:xfrm>
          <a:prstGeom prst="rect">
            <a:avLst/>
          </a:prstGeom>
        </p:spPr>
        <p:txBody>
          <a:bodyPr wrap="square">
            <a:spAutoFit/>
          </a:bodyPr>
          <a:lstStyle/>
          <a:p>
            <a:pPr algn="ctr"/>
            <a:r>
              <a:rPr lang="en-US" b="1" dirty="0"/>
              <a:t>Dense Cluster in </a:t>
            </a:r>
            <a:r>
              <a:rPr lang="en-US" b="1" dirty="0" err="1"/>
              <a:t>Wilmersdorf</a:t>
            </a:r>
            <a:r>
              <a:rPr lang="en-US" b="1" dirty="0"/>
              <a:t> Area</a:t>
            </a:r>
            <a:endParaRPr lang="ar-SA" dirty="0"/>
          </a:p>
        </p:txBody>
      </p:sp>
      <p:cxnSp>
        <p:nvCxnSpPr>
          <p:cNvPr id="12" name="Straight Arrow Connector 11">
            <a:extLst>
              <a:ext uri="{FF2B5EF4-FFF2-40B4-BE49-F238E27FC236}">
                <a16:creationId xmlns:a16="http://schemas.microsoft.com/office/drawing/2014/main" id="{C1C37129-E3CE-4EDD-B17D-F45B1E247269}"/>
              </a:ext>
            </a:extLst>
          </p:cNvPr>
          <p:cNvCxnSpPr>
            <a:cxnSpLocks/>
          </p:cNvCxnSpPr>
          <p:nvPr/>
        </p:nvCxnSpPr>
        <p:spPr>
          <a:xfrm>
            <a:off x="2662989" y="1141230"/>
            <a:ext cx="441897" cy="24940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AFF63832-147E-4046-BEA0-1901C234BB42}"/>
              </a:ext>
            </a:extLst>
          </p:cNvPr>
          <p:cNvPicPr>
            <a:picLocks noChangeAspect="1"/>
          </p:cNvPicPr>
          <p:nvPr/>
        </p:nvPicPr>
        <p:blipFill>
          <a:blip r:embed="rId3"/>
          <a:stretch>
            <a:fillRect/>
          </a:stretch>
        </p:blipFill>
        <p:spPr>
          <a:xfrm>
            <a:off x="6198240" y="1497696"/>
            <a:ext cx="5326978" cy="4219075"/>
          </a:xfrm>
          <a:prstGeom prst="rect">
            <a:avLst/>
          </a:prstGeom>
        </p:spPr>
      </p:pic>
      <p:sp>
        <p:nvSpPr>
          <p:cNvPr id="14" name="Rectangle 13">
            <a:extLst>
              <a:ext uri="{FF2B5EF4-FFF2-40B4-BE49-F238E27FC236}">
                <a16:creationId xmlns:a16="http://schemas.microsoft.com/office/drawing/2014/main" id="{110D97A5-4ED7-4A46-80E1-A65FA5BD2692}"/>
              </a:ext>
            </a:extLst>
          </p:cNvPr>
          <p:cNvSpPr/>
          <p:nvPr/>
        </p:nvSpPr>
        <p:spPr>
          <a:xfrm>
            <a:off x="8440394" y="5780578"/>
            <a:ext cx="1293432" cy="369332"/>
          </a:xfrm>
          <a:prstGeom prst="rect">
            <a:avLst/>
          </a:prstGeom>
        </p:spPr>
        <p:txBody>
          <a:bodyPr wrap="none">
            <a:spAutoFit/>
          </a:bodyPr>
          <a:lstStyle/>
          <a:p>
            <a:pPr algn="ctr"/>
            <a:r>
              <a:rPr lang="en-US" b="1" dirty="0"/>
              <a:t>Street View</a:t>
            </a:r>
            <a:endParaRPr lang="ar-SA" dirty="0"/>
          </a:p>
        </p:txBody>
      </p:sp>
      <p:sp>
        <p:nvSpPr>
          <p:cNvPr id="15" name="Oval 14">
            <a:extLst>
              <a:ext uri="{FF2B5EF4-FFF2-40B4-BE49-F238E27FC236}">
                <a16:creationId xmlns:a16="http://schemas.microsoft.com/office/drawing/2014/main" id="{E8BEC087-AE75-440B-A97D-0CBDE8F858BB}"/>
              </a:ext>
            </a:extLst>
          </p:cNvPr>
          <p:cNvSpPr/>
          <p:nvPr/>
        </p:nvSpPr>
        <p:spPr>
          <a:xfrm>
            <a:off x="8598567" y="3882189"/>
            <a:ext cx="441897" cy="336885"/>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16" name="Rectangle 15">
            <a:extLst>
              <a:ext uri="{FF2B5EF4-FFF2-40B4-BE49-F238E27FC236}">
                <a16:creationId xmlns:a16="http://schemas.microsoft.com/office/drawing/2014/main" id="{25E9949D-45C7-4862-87FE-95F586CA4BFA}"/>
              </a:ext>
            </a:extLst>
          </p:cNvPr>
          <p:cNvSpPr/>
          <p:nvPr/>
        </p:nvSpPr>
        <p:spPr>
          <a:xfrm>
            <a:off x="7257220" y="666459"/>
            <a:ext cx="2801179" cy="646331"/>
          </a:xfrm>
          <a:prstGeom prst="rect">
            <a:avLst/>
          </a:prstGeom>
        </p:spPr>
        <p:txBody>
          <a:bodyPr wrap="square">
            <a:spAutoFit/>
          </a:bodyPr>
          <a:lstStyle/>
          <a:p>
            <a:pPr algn="ctr"/>
            <a:r>
              <a:rPr lang="en-US" b="1" dirty="0"/>
              <a:t>Dense Cluster in </a:t>
            </a:r>
            <a:r>
              <a:rPr lang="en-US" b="1" dirty="0" err="1"/>
              <a:t>Eisenacher</a:t>
            </a:r>
            <a:r>
              <a:rPr lang="en-US" b="1" dirty="0"/>
              <a:t> </a:t>
            </a:r>
            <a:r>
              <a:rPr lang="en-US" b="1" dirty="0" err="1"/>
              <a:t>StraBe</a:t>
            </a:r>
            <a:r>
              <a:rPr lang="en-US" b="1" dirty="0"/>
              <a:t> “28” Measurements</a:t>
            </a:r>
            <a:endParaRPr lang="ar-SA" dirty="0"/>
          </a:p>
        </p:txBody>
      </p:sp>
      <p:cxnSp>
        <p:nvCxnSpPr>
          <p:cNvPr id="17" name="Straight Arrow Connector 16">
            <a:extLst>
              <a:ext uri="{FF2B5EF4-FFF2-40B4-BE49-F238E27FC236}">
                <a16:creationId xmlns:a16="http://schemas.microsoft.com/office/drawing/2014/main" id="{1117E65C-FB87-4E04-A3F7-92BBE963B430}"/>
              </a:ext>
            </a:extLst>
          </p:cNvPr>
          <p:cNvCxnSpPr>
            <a:cxnSpLocks/>
          </p:cNvCxnSpPr>
          <p:nvPr/>
        </p:nvCxnSpPr>
        <p:spPr>
          <a:xfrm>
            <a:off x="8438147" y="1089803"/>
            <a:ext cx="441897" cy="249408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30568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3F39A-F711-46F3-8170-4917E556AF6C}"/>
              </a:ext>
            </a:extLst>
          </p:cNvPr>
          <p:cNvSpPr>
            <a:spLocks noGrp="1"/>
          </p:cNvSpPr>
          <p:nvPr>
            <p:ph type="title"/>
          </p:nvPr>
        </p:nvSpPr>
        <p:spPr>
          <a:xfrm>
            <a:off x="982579" y="577516"/>
            <a:ext cx="10515600" cy="5935579"/>
          </a:xfrm>
        </p:spPr>
        <p:txBody>
          <a:bodyPr>
            <a:noAutofit/>
          </a:bodyPr>
          <a:lstStyle/>
          <a:p>
            <a:r>
              <a:rPr lang="en-US" sz="3600" dirty="0" err="1">
                <a:cs typeface="+mn-cs"/>
              </a:rPr>
              <a:t>OpenCelliD</a:t>
            </a:r>
            <a:r>
              <a:rPr lang="en-US" sz="3600" dirty="0">
                <a:cs typeface="+mn-cs"/>
              </a:rPr>
              <a:t> is </a:t>
            </a:r>
            <a:r>
              <a:rPr lang="en-US" sz="3600" dirty="0" err="1">
                <a:cs typeface="+mn-cs"/>
              </a:rPr>
              <a:t>BigData</a:t>
            </a:r>
            <a:r>
              <a:rPr lang="en-US" sz="3600" dirty="0">
                <a:cs typeface="+mn-cs"/>
              </a:rPr>
              <a:t> collection of Cell Towers and </a:t>
            </a:r>
            <a:r>
              <a:rPr lang="en-US" sz="3600" dirty="0" err="1">
                <a:cs typeface="+mn-cs"/>
              </a:rPr>
              <a:t>WiFi</a:t>
            </a:r>
            <a:r>
              <a:rPr lang="en-US" sz="3600" dirty="0">
                <a:cs typeface="+mn-cs"/>
              </a:rPr>
              <a:t> Aps.</a:t>
            </a:r>
            <a:br>
              <a:rPr lang="en-US" sz="3600" dirty="0">
                <a:cs typeface="+mn-cs"/>
              </a:rPr>
            </a:br>
            <a:br>
              <a:rPr lang="en-US" sz="3600" dirty="0">
                <a:cs typeface="+mn-cs"/>
              </a:rPr>
            </a:br>
            <a:r>
              <a:rPr lang="en-US" sz="3600" dirty="0">
                <a:cs typeface="+mn-cs"/>
              </a:rPr>
              <a:t>This database is built by the community and is free available for download.</a:t>
            </a:r>
            <a:br>
              <a:rPr lang="en-US" sz="3600" dirty="0">
                <a:cs typeface="+mn-cs"/>
              </a:rPr>
            </a:br>
            <a:br>
              <a:rPr lang="en-US" sz="3600" dirty="0">
                <a:cs typeface="+mn-cs"/>
              </a:rPr>
            </a:br>
            <a:r>
              <a:rPr lang="en-US" sz="3600" dirty="0">
                <a:cs typeface="+mn-cs"/>
              </a:rPr>
              <a:t>The row count is 39,374,666, </a:t>
            </a:r>
            <a:r>
              <a:rPr lang="en-US" sz="3600" i="1" dirty="0">
                <a:effectLst/>
                <a:cs typeface="+mn-cs"/>
              </a:rPr>
              <a:t>Last updated on : 2018-02-14</a:t>
            </a:r>
            <a:br>
              <a:rPr lang="en-US" sz="3600" i="1" dirty="0">
                <a:effectLst/>
                <a:cs typeface="+mn-cs"/>
              </a:rPr>
            </a:br>
            <a:br>
              <a:rPr lang="en-US" sz="3600" i="1" dirty="0">
                <a:effectLst/>
                <a:cs typeface="+mn-cs"/>
              </a:rPr>
            </a:br>
            <a:r>
              <a:rPr lang="en-US" sz="3600" i="1" dirty="0">
                <a:effectLst/>
                <a:cs typeface="+mn-cs"/>
              </a:rPr>
              <a:t>Database link in CSV format </a:t>
            </a:r>
            <a:r>
              <a:rPr lang="en-US" sz="3600" dirty="0">
                <a:cs typeface="+mn-cs"/>
                <a:hlinkClick r:id="rId2"/>
              </a:rPr>
              <a:t>https://</a:t>
            </a:r>
            <a:r>
              <a:rPr lang="en-US" sz="3600" dirty="0" err="1">
                <a:cs typeface="+mn-cs"/>
                <a:hlinkClick r:id="rId2"/>
              </a:rPr>
              <a:t>opencellid.org</a:t>
            </a:r>
            <a:r>
              <a:rPr lang="en-US" sz="3600" dirty="0">
                <a:cs typeface="+mn-cs"/>
                <a:hlinkClick r:id="rId2"/>
              </a:rPr>
              <a:t>/downloads</a:t>
            </a:r>
            <a:br>
              <a:rPr lang="en-US" sz="3600" dirty="0">
                <a:cs typeface="+mn-cs"/>
              </a:rPr>
            </a:br>
            <a:endParaRPr lang="ar-SA" sz="3600" dirty="0">
              <a:cs typeface="+mn-cs"/>
            </a:endParaRPr>
          </a:p>
        </p:txBody>
      </p:sp>
    </p:spTree>
    <p:extLst>
      <p:ext uri="{BB962C8B-B14F-4D97-AF65-F5344CB8AC3E}">
        <p14:creationId xmlns:p14="http://schemas.microsoft.com/office/powerpoint/2010/main" val="36643895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D8E9E09-1571-4D78-901E-CA4A49DBD2B8}"/>
              </a:ext>
            </a:extLst>
          </p:cNvPr>
          <p:cNvSpPr/>
          <p:nvPr/>
        </p:nvSpPr>
        <p:spPr>
          <a:xfrm>
            <a:off x="5402638" y="3244334"/>
            <a:ext cx="1386726" cy="584775"/>
          </a:xfrm>
          <a:prstGeom prst="rect">
            <a:avLst/>
          </a:prstGeom>
        </p:spPr>
        <p:txBody>
          <a:bodyPr wrap="none">
            <a:spAutoFit/>
          </a:bodyPr>
          <a:lstStyle/>
          <a:p>
            <a:pPr algn="ctr"/>
            <a:r>
              <a:rPr lang="en-US" sz="3200" b="1" dirty="0"/>
              <a:t>Thanks</a:t>
            </a:r>
            <a:endParaRPr lang="ar-SA" sz="3200" dirty="0"/>
          </a:p>
        </p:txBody>
      </p:sp>
    </p:spTree>
    <p:extLst>
      <p:ext uri="{BB962C8B-B14F-4D97-AF65-F5344CB8AC3E}">
        <p14:creationId xmlns:p14="http://schemas.microsoft.com/office/powerpoint/2010/main" val="788876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703621-097C-4B4A-A528-C1A014B80CBB}"/>
              </a:ext>
            </a:extLst>
          </p:cNvPr>
          <p:cNvSpPr>
            <a:spLocks noGrp="1"/>
          </p:cNvSpPr>
          <p:nvPr>
            <p:ph idx="1"/>
          </p:nvPr>
        </p:nvSpPr>
        <p:spPr>
          <a:xfrm>
            <a:off x="976423" y="2686863"/>
            <a:ext cx="10515600" cy="1140859"/>
          </a:xfrm>
        </p:spPr>
        <p:txBody>
          <a:bodyPr>
            <a:normAutofit/>
          </a:bodyPr>
          <a:lstStyle/>
          <a:p>
            <a:pPr marL="0" indent="0" algn="ctr">
              <a:buNone/>
            </a:pPr>
            <a:r>
              <a:rPr lang="en-US" sz="6000" b="1" dirty="0"/>
              <a:t>Database</a:t>
            </a:r>
            <a:endParaRPr lang="ar-SA" sz="6000" b="1" dirty="0"/>
          </a:p>
        </p:txBody>
      </p:sp>
    </p:spTree>
    <p:extLst>
      <p:ext uri="{BB962C8B-B14F-4D97-AF65-F5344CB8AC3E}">
        <p14:creationId xmlns:p14="http://schemas.microsoft.com/office/powerpoint/2010/main" val="3106712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DCAE8-A490-41D0-A8DF-94F78BC4525A}"/>
              </a:ext>
            </a:extLst>
          </p:cNvPr>
          <p:cNvSpPr>
            <a:spLocks noGrp="1"/>
          </p:cNvSpPr>
          <p:nvPr>
            <p:ph type="title"/>
          </p:nvPr>
        </p:nvSpPr>
        <p:spPr/>
        <p:txBody>
          <a:bodyPr/>
          <a:lstStyle/>
          <a:p>
            <a:r>
              <a:rPr lang="en-US" b="1" dirty="0"/>
              <a:t>Data Base Structure</a:t>
            </a:r>
            <a:endParaRPr lang="ar-SA" b="1" dirty="0"/>
          </a:p>
        </p:txBody>
      </p:sp>
      <p:graphicFrame>
        <p:nvGraphicFramePr>
          <p:cNvPr id="5" name="Table 4">
            <a:extLst>
              <a:ext uri="{FF2B5EF4-FFF2-40B4-BE49-F238E27FC236}">
                <a16:creationId xmlns:a16="http://schemas.microsoft.com/office/drawing/2014/main" id="{13ACE83D-35EA-4FFC-A11C-13430B29D50E}"/>
              </a:ext>
            </a:extLst>
          </p:cNvPr>
          <p:cNvGraphicFramePr>
            <a:graphicFrameLocks noGrp="1"/>
          </p:cNvGraphicFramePr>
          <p:nvPr>
            <p:extLst>
              <p:ext uri="{D42A27DB-BD31-4B8C-83A1-F6EECF244321}">
                <p14:modId xmlns:p14="http://schemas.microsoft.com/office/powerpoint/2010/main" val="1218451214"/>
              </p:ext>
            </p:extLst>
          </p:nvPr>
        </p:nvGraphicFramePr>
        <p:xfrm>
          <a:off x="1391920" y="1825626"/>
          <a:ext cx="8835131" cy="4326829"/>
        </p:xfrm>
        <a:graphic>
          <a:graphicData uri="http://schemas.openxmlformats.org/drawingml/2006/table">
            <a:tbl>
              <a:tblPr firstRow="1" firstCol="1" bandRow="1">
                <a:tableStyleId>{BC89EF96-8CEA-46FF-86C4-4CE0E7609802}</a:tableStyleId>
              </a:tblPr>
              <a:tblGrid>
                <a:gridCol w="1107440">
                  <a:extLst>
                    <a:ext uri="{9D8B030D-6E8A-4147-A177-3AD203B41FA5}">
                      <a16:colId xmlns:a16="http://schemas.microsoft.com/office/drawing/2014/main" val="819462201"/>
                    </a:ext>
                  </a:extLst>
                </a:gridCol>
                <a:gridCol w="7727691">
                  <a:extLst>
                    <a:ext uri="{9D8B030D-6E8A-4147-A177-3AD203B41FA5}">
                      <a16:colId xmlns:a16="http://schemas.microsoft.com/office/drawing/2014/main" val="940204284"/>
                    </a:ext>
                  </a:extLst>
                </a:gridCol>
              </a:tblGrid>
              <a:tr h="230911">
                <a:tc>
                  <a:txBody>
                    <a:bodyPr/>
                    <a:lstStyle/>
                    <a:p>
                      <a:pPr marL="0" marR="0" algn="ctr">
                        <a:lnSpc>
                          <a:spcPct val="107000"/>
                        </a:lnSpc>
                        <a:spcBef>
                          <a:spcPts val="0"/>
                        </a:spcBef>
                        <a:spcAft>
                          <a:spcPts val="0"/>
                        </a:spcAft>
                      </a:pPr>
                      <a:r>
                        <a:rPr lang="en-US" sz="1600">
                          <a:effectLst/>
                        </a:rPr>
                        <a:t>Field </a:t>
                      </a:r>
                      <a:endParaRPr lang="en-US" sz="160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pPr marL="0" marR="0" algn="ctr">
                        <a:lnSpc>
                          <a:spcPct val="107000"/>
                        </a:lnSpc>
                        <a:spcBef>
                          <a:spcPts val="0"/>
                        </a:spcBef>
                        <a:spcAft>
                          <a:spcPts val="0"/>
                        </a:spcAft>
                      </a:pPr>
                      <a:r>
                        <a:rPr lang="en-US" sz="1600" dirty="0">
                          <a:effectLst/>
                        </a:rPr>
                        <a:t>Description (based on official documentation where available)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extLst>
                  <a:ext uri="{0D108BD9-81ED-4DB2-BD59-A6C34878D82A}">
                    <a16:rowId xmlns:a16="http://schemas.microsoft.com/office/drawing/2014/main" val="2145194607"/>
                  </a:ext>
                </a:extLst>
              </a:tr>
              <a:tr h="395101">
                <a:tc>
                  <a:txBody>
                    <a:bodyPr/>
                    <a:lstStyle/>
                    <a:p>
                      <a:pPr marL="0" marR="0">
                        <a:lnSpc>
                          <a:spcPct val="107000"/>
                        </a:lnSpc>
                        <a:spcBef>
                          <a:spcPts val="0"/>
                        </a:spcBef>
                        <a:spcAft>
                          <a:spcPts val="0"/>
                        </a:spcAft>
                      </a:pPr>
                      <a:r>
                        <a:rPr lang="en-US" sz="1600" dirty="0">
                          <a:effectLst/>
                        </a:rPr>
                        <a:t>ID</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pPr marL="0" marR="0">
                        <a:lnSpc>
                          <a:spcPct val="107000"/>
                        </a:lnSpc>
                        <a:spcBef>
                          <a:spcPts val="0"/>
                        </a:spcBef>
                        <a:spcAft>
                          <a:spcPts val="0"/>
                        </a:spcAft>
                      </a:pPr>
                      <a:r>
                        <a:rPr lang="en-US" sz="1600" dirty="0">
                          <a:effectLst/>
                        </a:rPr>
                        <a:t>This field is auto Incremented.</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extLst>
                  <a:ext uri="{0D108BD9-81ED-4DB2-BD59-A6C34878D82A}">
                    <a16:rowId xmlns:a16="http://schemas.microsoft.com/office/drawing/2014/main" val="2333067368"/>
                  </a:ext>
                </a:extLst>
              </a:tr>
              <a:tr h="230911">
                <a:tc>
                  <a:txBody>
                    <a:bodyPr/>
                    <a:lstStyle/>
                    <a:p>
                      <a:pPr marL="0" marR="0">
                        <a:lnSpc>
                          <a:spcPct val="107000"/>
                        </a:lnSpc>
                        <a:spcBef>
                          <a:spcPts val="0"/>
                        </a:spcBef>
                        <a:spcAft>
                          <a:spcPts val="0"/>
                        </a:spcAft>
                      </a:pPr>
                      <a:r>
                        <a:rPr lang="en-US" sz="1600" dirty="0">
                          <a:effectLst/>
                        </a:rPr>
                        <a:t>Radio</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r>
                        <a:rPr lang="en-US" sz="1400" dirty="0">
                          <a:effectLst/>
                        </a:rPr>
                        <a:t> </a:t>
                      </a:r>
                      <a:r>
                        <a:rPr lang="en-US" sz="1400" dirty="0" err="1">
                          <a:effectLst/>
                        </a:rPr>
                        <a:t>UMTS</a:t>
                      </a:r>
                      <a:r>
                        <a:rPr lang="en-US" sz="1400" dirty="0">
                          <a:effectLst/>
                        </a:rPr>
                        <a:t>/ GSM /LTE</a:t>
                      </a:r>
                      <a:endParaRPr lang="en-US" sz="1400" dirty="0">
                        <a:effectLst/>
                        <a:latin typeface="Calibri" panose="020F0502020204030204" pitchFamily="34" charset="0"/>
                      </a:endParaRPr>
                    </a:p>
                  </a:txBody>
                  <a:tcPr marL="33361" marR="33361" marT="33361" marB="33361" anchor="ctr"/>
                </a:tc>
                <a:extLst>
                  <a:ext uri="{0D108BD9-81ED-4DB2-BD59-A6C34878D82A}">
                    <a16:rowId xmlns:a16="http://schemas.microsoft.com/office/drawing/2014/main" val="2059599795"/>
                  </a:ext>
                </a:extLst>
              </a:tr>
              <a:tr h="230911">
                <a:tc>
                  <a:txBody>
                    <a:bodyPr/>
                    <a:lstStyle/>
                    <a:p>
                      <a:pPr marL="0" marR="0">
                        <a:lnSpc>
                          <a:spcPct val="107000"/>
                        </a:lnSpc>
                        <a:spcBef>
                          <a:spcPts val="0"/>
                        </a:spcBef>
                        <a:spcAft>
                          <a:spcPts val="0"/>
                        </a:spcAft>
                      </a:pPr>
                      <a:r>
                        <a:rPr lang="en-US" sz="1600" dirty="0">
                          <a:effectLst/>
                        </a:rPr>
                        <a:t>Area</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r>
                        <a:rPr lang="en-US" sz="1400" dirty="0">
                          <a:effectLst/>
                        </a:rPr>
                        <a:t>Location Area Code</a:t>
                      </a:r>
                      <a:endParaRPr lang="en-US" sz="1400" dirty="0">
                        <a:effectLst/>
                        <a:latin typeface="Calibri" panose="020F0502020204030204" pitchFamily="34" charset="0"/>
                      </a:endParaRPr>
                    </a:p>
                  </a:txBody>
                  <a:tcPr marL="33361" marR="33361" marT="33361" marB="33361" anchor="ctr"/>
                </a:tc>
                <a:extLst>
                  <a:ext uri="{0D108BD9-81ED-4DB2-BD59-A6C34878D82A}">
                    <a16:rowId xmlns:a16="http://schemas.microsoft.com/office/drawing/2014/main" val="2324400628"/>
                  </a:ext>
                </a:extLst>
              </a:tr>
              <a:tr h="230911">
                <a:tc>
                  <a:txBody>
                    <a:bodyPr/>
                    <a:lstStyle/>
                    <a:p>
                      <a:pPr marL="0" marR="0">
                        <a:lnSpc>
                          <a:spcPct val="107000"/>
                        </a:lnSpc>
                        <a:spcBef>
                          <a:spcPts val="0"/>
                        </a:spcBef>
                        <a:spcAft>
                          <a:spcPts val="0"/>
                        </a:spcAft>
                      </a:pPr>
                      <a:r>
                        <a:rPr lang="en-US" sz="1600" dirty="0">
                          <a:effectLst/>
                        </a:rPr>
                        <a:t>Cell</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r>
                        <a:rPr lang="en-US" sz="1400" dirty="0">
                          <a:effectLst/>
                        </a:rPr>
                        <a:t>Cell ID represents the ID of Cell for which you want to display the data. </a:t>
                      </a:r>
                      <a:endParaRPr lang="en-US" sz="1400" dirty="0">
                        <a:effectLst/>
                        <a:latin typeface="Calibri" panose="020F0502020204030204" pitchFamily="34" charset="0"/>
                      </a:endParaRPr>
                    </a:p>
                  </a:txBody>
                  <a:tcPr marL="33361" marR="33361" marT="33361" marB="33361" anchor="ctr"/>
                </a:tc>
                <a:extLst>
                  <a:ext uri="{0D108BD9-81ED-4DB2-BD59-A6C34878D82A}">
                    <a16:rowId xmlns:a16="http://schemas.microsoft.com/office/drawing/2014/main" val="1174939506"/>
                  </a:ext>
                </a:extLst>
              </a:tr>
              <a:tr h="230911">
                <a:tc>
                  <a:txBody>
                    <a:bodyPr/>
                    <a:lstStyle/>
                    <a:p>
                      <a:pPr marL="0" marR="0">
                        <a:lnSpc>
                          <a:spcPct val="107000"/>
                        </a:lnSpc>
                        <a:spcBef>
                          <a:spcPts val="0"/>
                        </a:spcBef>
                        <a:spcAft>
                          <a:spcPts val="0"/>
                        </a:spcAft>
                      </a:pPr>
                      <a:r>
                        <a:rPr lang="en-US" sz="1600" dirty="0">
                          <a:effectLst/>
                        </a:rPr>
                        <a:t>Range</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r>
                        <a:rPr lang="en-US" sz="1400" dirty="0">
                          <a:effectLst/>
                        </a:rPr>
                        <a:t>Estimated Range of the cell in meters</a:t>
                      </a:r>
                      <a:endParaRPr lang="en-US" sz="1400" dirty="0">
                        <a:effectLst/>
                        <a:latin typeface="Calibri" panose="020F0502020204030204" pitchFamily="34" charset="0"/>
                      </a:endParaRPr>
                    </a:p>
                  </a:txBody>
                  <a:tcPr marL="33361" marR="33361" marT="33361" marB="33361" anchor="ctr"/>
                </a:tc>
                <a:extLst>
                  <a:ext uri="{0D108BD9-81ED-4DB2-BD59-A6C34878D82A}">
                    <a16:rowId xmlns:a16="http://schemas.microsoft.com/office/drawing/2014/main" val="2125853550"/>
                  </a:ext>
                </a:extLst>
              </a:tr>
              <a:tr h="230911">
                <a:tc>
                  <a:txBody>
                    <a:bodyPr/>
                    <a:lstStyle/>
                    <a:p>
                      <a:pPr marL="0" marR="0">
                        <a:lnSpc>
                          <a:spcPct val="107000"/>
                        </a:lnSpc>
                        <a:spcBef>
                          <a:spcPts val="0"/>
                        </a:spcBef>
                        <a:spcAft>
                          <a:spcPts val="0"/>
                        </a:spcAft>
                      </a:pPr>
                      <a:r>
                        <a:rPr lang="en-US" sz="1600" dirty="0">
                          <a:effectLst/>
                        </a:rPr>
                        <a:t>Samples</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r>
                        <a:rPr lang="en-US" sz="1400" dirty="0">
                          <a:effectLst/>
                        </a:rPr>
                        <a:t>Total number of readings taken from that cell tower</a:t>
                      </a:r>
                      <a:endParaRPr lang="en-US" sz="1400" dirty="0">
                        <a:effectLst/>
                        <a:latin typeface="Calibri" panose="020F0502020204030204" pitchFamily="34" charset="0"/>
                      </a:endParaRPr>
                    </a:p>
                  </a:txBody>
                  <a:tcPr marL="33361" marR="33361" marT="33361" marB="33361" anchor="ctr"/>
                </a:tc>
                <a:extLst>
                  <a:ext uri="{0D108BD9-81ED-4DB2-BD59-A6C34878D82A}">
                    <a16:rowId xmlns:a16="http://schemas.microsoft.com/office/drawing/2014/main" val="4104296787"/>
                  </a:ext>
                </a:extLst>
              </a:tr>
              <a:tr h="230911">
                <a:tc>
                  <a:txBody>
                    <a:bodyPr/>
                    <a:lstStyle/>
                    <a:p>
                      <a:pPr marL="0" marR="0">
                        <a:lnSpc>
                          <a:spcPct val="107000"/>
                        </a:lnSpc>
                        <a:spcBef>
                          <a:spcPts val="0"/>
                        </a:spcBef>
                        <a:spcAft>
                          <a:spcPts val="0"/>
                        </a:spcAft>
                      </a:pPr>
                      <a:r>
                        <a:rPr lang="en-US" sz="1600" dirty="0">
                          <a:effectLst/>
                        </a:rPr>
                        <a:t>Latitude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pPr marL="0" marR="0">
                        <a:lnSpc>
                          <a:spcPct val="107000"/>
                        </a:lnSpc>
                        <a:spcBef>
                          <a:spcPts val="0"/>
                        </a:spcBef>
                        <a:spcAft>
                          <a:spcPts val="0"/>
                        </a:spcAft>
                      </a:pPr>
                      <a:r>
                        <a:rPr lang="en-US" sz="1600" dirty="0">
                          <a:effectLst/>
                        </a:rPr>
                        <a:t>GPS latitude of the measurement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extLst>
                  <a:ext uri="{0D108BD9-81ED-4DB2-BD59-A6C34878D82A}">
                    <a16:rowId xmlns:a16="http://schemas.microsoft.com/office/drawing/2014/main" val="3192756363"/>
                  </a:ext>
                </a:extLst>
              </a:tr>
              <a:tr h="230911">
                <a:tc>
                  <a:txBody>
                    <a:bodyPr/>
                    <a:lstStyle/>
                    <a:p>
                      <a:pPr marL="0" marR="0">
                        <a:lnSpc>
                          <a:spcPct val="107000"/>
                        </a:lnSpc>
                        <a:spcBef>
                          <a:spcPts val="0"/>
                        </a:spcBef>
                        <a:spcAft>
                          <a:spcPts val="0"/>
                        </a:spcAft>
                      </a:pPr>
                      <a:r>
                        <a:rPr lang="en-US" sz="1600" dirty="0">
                          <a:effectLst/>
                        </a:rPr>
                        <a:t>Longitude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pPr marL="0" marR="0">
                        <a:lnSpc>
                          <a:spcPct val="107000"/>
                        </a:lnSpc>
                        <a:spcBef>
                          <a:spcPts val="0"/>
                        </a:spcBef>
                        <a:spcAft>
                          <a:spcPts val="0"/>
                        </a:spcAft>
                      </a:pPr>
                      <a:r>
                        <a:rPr lang="en-US" sz="1600">
                          <a:effectLst/>
                        </a:rPr>
                        <a:t>GPS longitude of the measurement </a:t>
                      </a:r>
                      <a:endParaRPr lang="en-US" sz="160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extLst>
                  <a:ext uri="{0D108BD9-81ED-4DB2-BD59-A6C34878D82A}">
                    <a16:rowId xmlns:a16="http://schemas.microsoft.com/office/drawing/2014/main" val="2116698543"/>
                  </a:ext>
                </a:extLst>
              </a:tr>
              <a:tr h="230911">
                <a:tc>
                  <a:txBody>
                    <a:bodyPr/>
                    <a:lstStyle/>
                    <a:p>
                      <a:pPr marL="0" marR="0">
                        <a:lnSpc>
                          <a:spcPct val="107000"/>
                        </a:lnSpc>
                        <a:spcBef>
                          <a:spcPts val="0"/>
                        </a:spcBef>
                        <a:spcAft>
                          <a:spcPts val="0"/>
                        </a:spcAft>
                      </a:pPr>
                      <a:r>
                        <a:rPr lang="en-US" sz="1600" dirty="0" err="1">
                          <a:effectLst/>
                        </a:rPr>
                        <a:t>Mcc</a:t>
                      </a:r>
                      <a:r>
                        <a:rPr lang="en-US" sz="1600" dirty="0">
                          <a:effectLst/>
                        </a:rPr>
                        <a:t>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pPr marL="0" marR="0">
                        <a:lnSpc>
                          <a:spcPct val="107000"/>
                        </a:lnSpc>
                        <a:spcBef>
                          <a:spcPts val="0"/>
                        </a:spcBef>
                        <a:spcAft>
                          <a:spcPts val="0"/>
                        </a:spcAft>
                      </a:pPr>
                      <a:r>
                        <a:rPr lang="en-US" sz="1600" dirty="0">
                          <a:effectLst/>
                        </a:rPr>
                        <a:t>Mobile Country Code</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extLst>
                  <a:ext uri="{0D108BD9-81ED-4DB2-BD59-A6C34878D82A}">
                    <a16:rowId xmlns:a16="http://schemas.microsoft.com/office/drawing/2014/main" val="1519842294"/>
                  </a:ext>
                </a:extLst>
              </a:tr>
              <a:tr h="230911">
                <a:tc>
                  <a:txBody>
                    <a:bodyPr/>
                    <a:lstStyle/>
                    <a:p>
                      <a:pPr marL="0" marR="0">
                        <a:lnSpc>
                          <a:spcPct val="107000"/>
                        </a:lnSpc>
                        <a:spcBef>
                          <a:spcPts val="0"/>
                        </a:spcBef>
                        <a:spcAft>
                          <a:spcPts val="0"/>
                        </a:spcAft>
                      </a:pPr>
                      <a:r>
                        <a:rPr lang="en-US" sz="1600" dirty="0" err="1">
                          <a:effectLst/>
                        </a:rPr>
                        <a:t>Mnc</a:t>
                      </a:r>
                      <a:r>
                        <a:rPr lang="en-US" sz="1600" dirty="0">
                          <a:effectLst/>
                        </a:rPr>
                        <a:t>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pPr marL="0" marR="0">
                        <a:lnSpc>
                          <a:spcPct val="107000"/>
                        </a:lnSpc>
                        <a:spcBef>
                          <a:spcPts val="0"/>
                        </a:spcBef>
                        <a:spcAft>
                          <a:spcPts val="0"/>
                        </a:spcAft>
                      </a:pPr>
                      <a:r>
                        <a:rPr lang="en-US" sz="1600" dirty="0">
                          <a:effectLst/>
                        </a:rPr>
                        <a:t>Mobile Network Code</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extLst>
                  <a:ext uri="{0D108BD9-81ED-4DB2-BD59-A6C34878D82A}">
                    <a16:rowId xmlns:a16="http://schemas.microsoft.com/office/drawing/2014/main" val="3521209645"/>
                  </a:ext>
                </a:extLst>
              </a:tr>
              <a:tr h="230911">
                <a:tc>
                  <a:txBody>
                    <a:bodyPr/>
                    <a:lstStyle/>
                    <a:p>
                      <a:pPr marL="0" marR="0">
                        <a:lnSpc>
                          <a:spcPct val="107000"/>
                        </a:lnSpc>
                        <a:spcBef>
                          <a:spcPts val="0"/>
                        </a:spcBef>
                        <a:spcAft>
                          <a:spcPts val="0"/>
                        </a:spcAft>
                      </a:pPr>
                      <a:r>
                        <a:rPr lang="en-US" sz="1600" dirty="0">
                          <a:effectLst/>
                        </a:rPr>
                        <a:t>Created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pPr marL="0" marR="0">
                        <a:lnSpc>
                          <a:spcPct val="107000"/>
                        </a:lnSpc>
                        <a:spcBef>
                          <a:spcPts val="0"/>
                        </a:spcBef>
                        <a:spcAft>
                          <a:spcPts val="0"/>
                        </a:spcAft>
                      </a:pPr>
                      <a:r>
                        <a:rPr lang="en-US" sz="1600" dirty="0">
                          <a:effectLst/>
                        </a:rPr>
                        <a:t>Date the Cell tower was added</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extLst>
                  <a:ext uri="{0D108BD9-81ED-4DB2-BD59-A6C34878D82A}">
                    <a16:rowId xmlns:a16="http://schemas.microsoft.com/office/drawing/2014/main" val="2615458232"/>
                  </a:ext>
                </a:extLst>
              </a:tr>
              <a:tr h="230911">
                <a:tc>
                  <a:txBody>
                    <a:bodyPr/>
                    <a:lstStyle/>
                    <a:p>
                      <a:pPr marL="0" marR="0">
                        <a:lnSpc>
                          <a:spcPct val="107000"/>
                        </a:lnSpc>
                        <a:spcBef>
                          <a:spcPts val="0"/>
                        </a:spcBef>
                        <a:spcAft>
                          <a:spcPts val="0"/>
                        </a:spcAft>
                      </a:pPr>
                      <a:r>
                        <a:rPr lang="en-US" sz="1600" dirty="0">
                          <a:effectLst/>
                        </a:rPr>
                        <a:t>Updated </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tc>
                  <a:txBody>
                    <a:bodyPr/>
                    <a:lstStyle/>
                    <a:p>
                      <a:pPr marL="0" marR="0" lvl="0" indent="0" algn="l" defTabSz="914400" rtl="0" eaLnBrk="1" fontAlgn="auto" latinLnBrk="0" hangingPunct="1">
                        <a:lnSpc>
                          <a:spcPct val="107000"/>
                        </a:lnSpc>
                        <a:spcBef>
                          <a:spcPts val="0"/>
                        </a:spcBef>
                        <a:spcAft>
                          <a:spcPts val="0"/>
                        </a:spcAft>
                        <a:buClrTx/>
                        <a:buSzTx/>
                        <a:buFontTx/>
                        <a:buNone/>
                        <a:tabLst/>
                        <a:defRPr/>
                      </a:pPr>
                      <a:r>
                        <a:rPr lang="en-US" sz="1600" dirty="0">
                          <a:effectLst/>
                        </a:rPr>
                        <a:t>Date the Measurement is Updated</a:t>
                      </a:r>
                      <a:endParaRPr lang="en-US" sz="1600" dirty="0">
                        <a:effectLst/>
                        <a:latin typeface="Calibri" panose="020F0502020204030204" pitchFamily="34" charset="0"/>
                        <a:ea typeface="Times New Roman" panose="02020603050405020304" pitchFamily="18" charset="0"/>
                        <a:cs typeface="Arial" panose="020B0604020202020204" pitchFamily="34" charset="0"/>
                      </a:endParaRPr>
                    </a:p>
                  </a:txBody>
                  <a:tcPr marL="33361" marR="33361" marT="33361" marB="33361" anchor="ctr"/>
                </a:tc>
                <a:extLst>
                  <a:ext uri="{0D108BD9-81ED-4DB2-BD59-A6C34878D82A}">
                    <a16:rowId xmlns:a16="http://schemas.microsoft.com/office/drawing/2014/main" val="4180557237"/>
                  </a:ext>
                </a:extLst>
              </a:tr>
            </a:tbl>
          </a:graphicData>
        </a:graphic>
      </p:graphicFrame>
    </p:spTree>
    <p:extLst>
      <p:ext uri="{BB962C8B-B14F-4D97-AF65-F5344CB8AC3E}">
        <p14:creationId xmlns:p14="http://schemas.microsoft.com/office/powerpoint/2010/main" val="2075848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Arrow: Right 10">
            <a:extLst>
              <a:ext uri="{FF2B5EF4-FFF2-40B4-BE49-F238E27FC236}">
                <a16:creationId xmlns:a16="http://schemas.microsoft.com/office/drawing/2014/main" id="{D2213F0E-E13D-4A3A-9270-6155F164D603}"/>
              </a:ext>
            </a:extLst>
          </p:cNvPr>
          <p:cNvSpPr/>
          <p:nvPr/>
        </p:nvSpPr>
        <p:spPr>
          <a:xfrm>
            <a:off x="862532" y="4817391"/>
            <a:ext cx="10669826" cy="245660"/>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2" name="Rectangle 1">
            <a:extLst>
              <a:ext uri="{FF2B5EF4-FFF2-40B4-BE49-F238E27FC236}">
                <a16:creationId xmlns:a16="http://schemas.microsoft.com/office/drawing/2014/main" id="{239F3A9D-31A2-4DB2-8951-9A53A956C45C}"/>
              </a:ext>
            </a:extLst>
          </p:cNvPr>
          <p:cNvSpPr/>
          <p:nvPr/>
        </p:nvSpPr>
        <p:spPr>
          <a:xfrm>
            <a:off x="862532" y="592435"/>
            <a:ext cx="3914213" cy="523220"/>
          </a:xfrm>
          <a:prstGeom prst="rect">
            <a:avLst/>
          </a:prstGeom>
        </p:spPr>
        <p:txBody>
          <a:bodyPr wrap="none">
            <a:spAutoFit/>
          </a:bodyPr>
          <a:lstStyle/>
          <a:p>
            <a:r>
              <a:rPr lang="en-US" sz="2800" b="1" dirty="0"/>
              <a:t>Import CSV in SQL Server</a:t>
            </a:r>
            <a:endParaRPr lang="ar-SA" sz="2800" b="1" dirty="0"/>
          </a:p>
        </p:txBody>
      </p:sp>
      <p:pic>
        <p:nvPicPr>
          <p:cNvPr id="5" name="Picture 4">
            <a:extLst>
              <a:ext uri="{FF2B5EF4-FFF2-40B4-BE49-F238E27FC236}">
                <a16:creationId xmlns:a16="http://schemas.microsoft.com/office/drawing/2014/main" id="{6968BB04-2DDE-449D-9820-75F09F4D711F}"/>
              </a:ext>
            </a:extLst>
          </p:cNvPr>
          <p:cNvPicPr>
            <a:picLocks noChangeAspect="1"/>
          </p:cNvPicPr>
          <p:nvPr/>
        </p:nvPicPr>
        <p:blipFill rotWithShape="1">
          <a:blip r:embed="rId2"/>
          <a:srcRect r="65312" b="32037"/>
          <a:stretch/>
        </p:blipFill>
        <p:spPr>
          <a:xfrm>
            <a:off x="275211" y="1668726"/>
            <a:ext cx="2454341" cy="2704935"/>
          </a:xfrm>
          <a:prstGeom prst="rect">
            <a:avLst/>
          </a:prstGeom>
        </p:spPr>
      </p:pic>
      <p:pic>
        <p:nvPicPr>
          <p:cNvPr id="6" name="Picture 5">
            <a:extLst>
              <a:ext uri="{FF2B5EF4-FFF2-40B4-BE49-F238E27FC236}">
                <a16:creationId xmlns:a16="http://schemas.microsoft.com/office/drawing/2014/main" id="{18771DC1-789D-4CC4-AC81-471A002B2BDA}"/>
              </a:ext>
            </a:extLst>
          </p:cNvPr>
          <p:cNvPicPr>
            <a:picLocks noChangeAspect="1"/>
          </p:cNvPicPr>
          <p:nvPr/>
        </p:nvPicPr>
        <p:blipFill>
          <a:blip r:embed="rId3"/>
          <a:stretch>
            <a:fillRect/>
          </a:stretch>
        </p:blipFill>
        <p:spPr>
          <a:xfrm>
            <a:off x="2945926" y="1668726"/>
            <a:ext cx="2605801" cy="2704935"/>
          </a:xfrm>
          <a:prstGeom prst="rect">
            <a:avLst/>
          </a:prstGeom>
        </p:spPr>
      </p:pic>
      <p:pic>
        <p:nvPicPr>
          <p:cNvPr id="7" name="Picture 6">
            <a:extLst>
              <a:ext uri="{FF2B5EF4-FFF2-40B4-BE49-F238E27FC236}">
                <a16:creationId xmlns:a16="http://schemas.microsoft.com/office/drawing/2014/main" id="{A02AB71D-21FC-463B-AE57-FBC2F4852140}"/>
              </a:ext>
            </a:extLst>
          </p:cNvPr>
          <p:cNvPicPr>
            <a:picLocks noChangeAspect="1"/>
          </p:cNvPicPr>
          <p:nvPr/>
        </p:nvPicPr>
        <p:blipFill>
          <a:blip r:embed="rId4"/>
          <a:stretch>
            <a:fillRect/>
          </a:stretch>
        </p:blipFill>
        <p:spPr>
          <a:xfrm>
            <a:off x="5768101" y="1310438"/>
            <a:ext cx="6140355" cy="3376961"/>
          </a:xfrm>
          <a:prstGeom prst="rect">
            <a:avLst/>
          </a:prstGeom>
        </p:spPr>
      </p:pic>
      <p:sp>
        <p:nvSpPr>
          <p:cNvPr id="8" name="Rectangle 7">
            <a:extLst>
              <a:ext uri="{FF2B5EF4-FFF2-40B4-BE49-F238E27FC236}">
                <a16:creationId xmlns:a16="http://schemas.microsoft.com/office/drawing/2014/main" id="{66F73256-7459-4F4E-B442-85B2F0DA03B1}"/>
              </a:ext>
            </a:extLst>
          </p:cNvPr>
          <p:cNvSpPr/>
          <p:nvPr/>
        </p:nvSpPr>
        <p:spPr>
          <a:xfrm>
            <a:off x="1081432" y="4749311"/>
            <a:ext cx="841897" cy="369332"/>
          </a:xfrm>
          <a:prstGeom prst="rect">
            <a:avLst/>
          </a:prstGeom>
          <a:solidFill>
            <a:schemeClr val="bg1"/>
          </a:solidFill>
        </p:spPr>
        <p:txBody>
          <a:bodyPr wrap="none">
            <a:spAutoFit/>
          </a:bodyPr>
          <a:lstStyle/>
          <a:p>
            <a:r>
              <a:rPr lang="en-US" b="1" dirty="0"/>
              <a:t>Import</a:t>
            </a:r>
            <a:endParaRPr lang="ar-SA" dirty="0"/>
          </a:p>
        </p:txBody>
      </p:sp>
      <p:sp>
        <p:nvSpPr>
          <p:cNvPr id="9" name="Rectangle 8">
            <a:extLst>
              <a:ext uri="{FF2B5EF4-FFF2-40B4-BE49-F238E27FC236}">
                <a16:creationId xmlns:a16="http://schemas.microsoft.com/office/drawing/2014/main" id="{2AE0D6EE-D6DD-4D19-A05B-B6A86694919F}"/>
              </a:ext>
            </a:extLst>
          </p:cNvPr>
          <p:cNvSpPr/>
          <p:nvPr/>
        </p:nvSpPr>
        <p:spPr>
          <a:xfrm>
            <a:off x="3704077" y="4749311"/>
            <a:ext cx="1485920" cy="369332"/>
          </a:xfrm>
          <a:prstGeom prst="rect">
            <a:avLst/>
          </a:prstGeom>
          <a:solidFill>
            <a:schemeClr val="bg1"/>
          </a:solidFill>
        </p:spPr>
        <p:txBody>
          <a:bodyPr wrap="none">
            <a:spAutoFit/>
          </a:bodyPr>
          <a:lstStyle/>
          <a:p>
            <a:r>
              <a:rPr lang="en-US" b="1" dirty="0"/>
              <a:t>Configuration</a:t>
            </a:r>
            <a:endParaRPr lang="ar-SA" dirty="0"/>
          </a:p>
        </p:txBody>
      </p:sp>
      <p:sp>
        <p:nvSpPr>
          <p:cNvPr id="10" name="Rectangle 9">
            <a:extLst>
              <a:ext uri="{FF2B5EF4-FFF2-40B4-BE49-F238E27FC236}">
                <a16:creationId xmlns:a16="http://schemas.microsoft.com/office/drawing/2014/main" id="{E304DA67-D998-45B2-8253-F6C816841173}"/>
              </a:ext>
            </a:extLst>
          </p:cNvPr>
          <p:cNvSpPr/>
          <p:nvPr/>
        </p:nvSpPr>
        <p:spPr>
          <a:xfrm>
            <a:off x="8617271" y="4749311"/>
            <a:ext cx="773994" cy="369332"/>
          </a:xfrm>
          <a:prstGeom prst="rect">
            <a:avLst/>
          </a:prstGeom>
          <a:solidFill>
            <a:schemeClr val="bg1"/>
          </a:solidFill>
        </p:spPr>
        <p:txBody>
          <a:bodyPr wrap="none">
            <a:spAutoFit/>
          </a:bodyPr>
          <a:lstStyle/>
          <a:p>
            <a:r>
              <a:rPr lang="en-US" b="1" dirty="0"/>
              <a:t>Query</a:t>
            </a:r>
            <a:endParaRPr lang="ar-SA" dirty="0"/>
          </a:p>
        </p:txBody>
      </p:sp>
    </p:spTree>
    <p:extLst>
      <p:ext uri="{BB962C8B-B14F-4D97-AF65-F5344CB8AC3E}">
        <p14:creationId xmlns:p14="http://schemas.microsoft.com/office/powerpoint/2010/main" val="1876170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703621-097C-4B4A-A528-C1A014B80CBB}"/>
              </a:ext>
            </a:extLst>
          </p:cNvPr>
          <p:cNvSpPr>
            <a:spLocks noGrp="1"/>
          </p:cNvSpPr>
          <p:nvPr>
            <p:ph idx="1"/>
          </p:nvPr>
        </p:nvSpPr>
        <p:spPr>
          <a:xfrm>
            <a:off x="976423" y="2686863"/>
            <a:ext cx="10515600" cy="1140859"/>
          </a:xfrm>
        </p:spPr>
        <p:txBody>
          <a:bodyPr>
            <a:normAutofit/>
          </a:bodyPr>
          <a:lstStyle/>
          <a:p>
            <a:pPr marL="0" indent="0" algn="ctr">
              <a:buNone/>
            </a:pPr>
            <a:r>
              <a:rPr lang="en-US" sz="6000" b="1" dirty="0"/>
              <a:t>Application</a:t>
            </a:r>
            <a:endParaRPr lang="ar-SA" sz="6000" b="1" dirty="0"/>
          </a:p>
        </p:txBody>
      </p:sp>
      <p:sp>
        <p:nvSpPr>
          <p:cNvPr id="2" name="Rectangle 1">
            <a:extLst>
              <a:ext uri="{FF2B5EF4-FFF2-40B4-BE49-F238E27FC236}">
                <a16:creationId xmlns:a16="http://schemas.microsoft.com/office/drawing/2014/main" id="{0D77AC13-8AE4-4FE4-80C9-F3986C2C3144}"/>
              </a:ext>
            </a:extLst>
          </p:cNvPr>
          <p:cNvSpPr/>
          <p:nvPr/>
        </p:nvSpPr>
        <p:spPr>
          <a:xfrm>
            <a:off x="1502191" y="3966229"/>
            <a:ext cx="9757030" cy="800219"/>
          </a:xfrm>
          <a:prstGeom prst="rect">
            <a:avLst/>
          </a:prstGeom>
        </p:spPr>
        <p:txBody>
          <a:bodyPr wrap="none">
            <a:spAutoFit/>
          </a:bodyPr>
          <a:lstStyle/>
          <a:p>
            <a:r>
              <a:rPr lang="en-US" sz="2800" b="1" dirty="0"/>
              <a:t>Source Code available at : </a:t>
            </a:r>
            <a:r>
              <a:rPr lang="en-US" sz="2800" b="1" dirty="0">
                <a:hlinkClick r:id="rId2"/>
              </a:rPr>
              <a:t>https://</a:t>
            </a:r>
            <a:r>
              <a:rPr lang="en-US" sz="2800" b="1" dirty="0" err="1">
                <a:hlinkClick r:id="rId2"/>
              </a:rPr>
              <a:t>github.com</a:t>
            </a:r>
            <a:r>
              <a:rPr lang="en-US" sz="2800" b="1" dirty="0">
                <a:hlinkClick r:id="rId2"/>
              </a:rPr>
              <a:t>/mimm1/</a:t>
            </a:r>
            <a:r>
              <a:rPr lang="en-US" sz="2800" b="1" dirty="0" err="1">
                <a:hlinkClick r:id="rId2"/>
              </a:rPr>
              <a:t>OpenCell</a:t>
            </a:r>
            <a:endParaRPr lang="en-US" sz="2800" b="1" dirty="0"/>
          </a:p>
          <a:p>
            <a:endParaRPr lang="en-US" b="1" dirty="0"/>
          </a:p>
        </p:txBody>
      </p:sp>
    </p:spTree>
    <p:extLst>
      <p:ext uri="{BB962C8B-B14F-4D97-AF65-F5344CB8AC3E}">
        <p14:creationId xmlns:p14="http://schemas.microsoft.com/office/powerpoint/2010/main" val="8255254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703621-097C-4B4A-A528-C1A014B80CBB}"/>
              </a:ext>
            </a:extLst>
          </p:cNvPr>
          <p:cNvSpPr>
            <a:spLocks noGrp="1"/>
          </p:cNvSpPr>
          <p:nvPr>
            <p:ph idx="1"/>
          </p:nvPr>
        </p:nvSpPr>
        <p:spPr>
          <a:xfrm>
            <a:off x="838200" y="809937"/>
            <a:ext cx="10515600" cy="1140859"/>
          </a:xfrm>
        </p:spPr>
        <p:txBody>
          <a:bodyPr>
            <a:noAutofit/>
          </a:bodyPr>
          <a:lstStyle/>
          <a:p>
            <a:pPr marL="336550" indent="-336550" algn="just">
              <a:lnSpc>
                <a:spcPct val="170000"/>
              </a:lnSpc>
              <a:buFont typeface="Wingdings" panose="05000000000000000000" pitchFamily="2" charset="2"/>
              <a:buChar char="ü"/>
            </a:pPr>
            <a:r>
              <a:rPr lang="en-US" sz="1800" dirty="0"/>
              <a:t>The Application provides a simple interface for requesting geo-registered map images from one or more distributed geospatial databases. </a:t>
            </a:r>
          </a:p>
          <a:p>
            <a:pPr marL="336550" indent="-336550" algn="just">
              <a:lnSpc>
                <a:spcPct val="170000"/>
              </a:lnSpc>
              <a:buFont typeface="Wingdings" panose="05000000000000000000" pitchFamily="2" charset="2"/>
              <a:buChar char="ü"/>
            </a:pPr>
            <a:r>
              <a:rPr lang="en-US" sz="1800" dirty="0"/>
              <a:t>The interface is developed in Visual Studio and Model-View-Controller is used to create interfaces. The map is integrated in the application using Asynchronous JavaScript and XML (AJAX) and the JavaScript Object Notation (JSON) format has been used to serialize and transmit the structured data.  </a:t>
            </a:r>
          </a:p>
          <a:p>
            <a:pPr marL="336550" indent="-336550" algn="just">
              <a:lnSpc>
                <a:spcPct val="170000"/>
              </a:lnSpc>
              <a:buFont typeface="Wingdings" panose="05000000000000000000" pitchFamily="2" charset="2"/>
              <a:buChar char="ü"/>
            </a:pPr>
            <a:r>
              <a:rPr lang="en-US" sz="1800" dirty="0"/>
              <a:t>A utility library has been created to interact with Bing Maps to display a map with location markers. The feature is added to determine the geographic location of the users from their IP addresses. </a:t>
            </a:r>
          </a:p>
          <a:p>
            <a:pPr marL="336550" indent="-336550" algn="just">
              <a:lnSpc>
                <a:spcPct val="170000"/>
              </a:lnSpc>
              <a:buFont typeface="Wingdings" panose="05000000000000000000" pitchFamily="2" charset="2"/>
              <a:buChar char="ü"/>
            </a:pPr>
            <a:r>
              <a:rPr lang="en-US" sz="1800" dirty="0"/>
              <a:t>The geospatial features of SQL Server are implemented to perform a location-based radius search. The overlay objects are tied to the latitude and longitude coordinates to display markers and relevant information on the map.</a:t>
            </a:r>
            <a:endParaRPr lang="ar-SA" sz="1800" dirty="0"/>
          </a:p>
        </p:txBody>
      </p:sp>
    </p:spTree>
    <p:extLst>
      <p:ext uri="{BB962C8B-B14F-4D97-AF65-F5344CB8AC3E}">
        <p14:creationId xmlns:p14="http://schemas.microsoft.com/office/powerpoint/2010/main" val="608621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3F39A-F711-46F3-8170-4917E556AF6C}"/>
              </a:ext>
            </a:extLst>
          </p:cNvPr>
          <p:cNvSpPr>
            <a:spLocks noGrp="1"/>
          </p:cNvSpPr>
          <p:nvPr>
            <p:ph type="title"/>
          </p:nvPr>
        </p:nvSpPr>
        <p:spPr>
          <a:xfrm>
            <a:off x="838200" y="300683"/>
            <a:ext cx="10515600" cy="908810"/>
          </a:xfrm>
        </p:spPr>
        <p:txBody>
          <a:bodyPr>
            <a:normAutofit/>
          </a:bodyPr>
          <a:lstStyle/>
          <a:p>
            <a:r>
              <a:rPr lang="en-US" sz="2800" b="1" dirty="0"/>
              <a:t>Model View Controller (</a:t>
            </a:r>
            <a:r>
              <a:rPr lang="en-US" sz="2800" b="1" dirty="0" err="1"/>
              <a:t>MVC</a:t>
            </a:r>
            <a:r>
              <a:rPr lang="en-US" sz="2800" b="1" dirty="0"/>
              <a:t>)</a:t>
            </a:r>
            <a:endParaRPr lang="ar-SA" sz="2800" b="1" dirty="0"/>
          </a:p>
        </p:txBody>
      </p:sp>
      <p:pic>
        <p:nvPicPr>
          <p:cNvPr id="9" name="Picture 8">
            <a:extLst>
              <a:ext uri="{FF2B5EF4-FFF2-40B4-BE49-F238E27FC236}">
                <a16:creationId xmlns:a16="http://schemas.microsoft.com/office/drawing/2014/main" id="{C1F8B010-6453-48E5-B533-7D71A3E08EDD}"/>
              </a:ext>
            </a:extLst>
          </p:cNvPr>
          <p:cNvPicPr>
            <a:picLocks noChangeAspect="1"/>
          </p:cNvPicPr>
          <p:nvPr/>
        </p:nvPicPr>
        <p:blipFill>
          <a:blip r:embed="rId2"/>
          <a:stretch>
            <a:fillRect/>
          </a:stretch>
        </p:blipFill>
        <p:spPr>
          <a:xfrm>
            <a:off x="430471" y="1920503"/>
            <a:ext cx="5909844" cy="3995980"/>
          </a:xfrm>
          <a:prstGeom prst="rect">
            <a:avLst/>
          </a:prstGeom>
        </p:spPr>
      </p:pic>
      <p:pic>
        <p:nvPicPr>
          <p:cNvPr id="16" name="Picture 15">
            <a:extLst>
              <a:ext uri="{FF2B5EF4-FFF2-40B4-BE49-F238E27FC236}">
                <a16:creationId xmlns:a16="http://schemas.microsoft.com/office/drawing/2014/main" id="{9410A836-72E8-44A4-BC29-FBB7D2EC1119}"/>
              </a:ext>
            </a:extLst>
          </p:cNvPr>
          <p:cNvPicPr>
            <a:picLocks noChangeAspect="1"/>
          </p:cNvPicPr>
          <p:nvPr/>
        </p:nvPicPr>
        <p:blipFill rotWithShape="1">
          <a:blip r:embed="rId3">
            <a:extLst>
              <a:ext uri="{28A0092B-C50C-407E-A947-70E740481C1C}">
                <a14:useLocalDpi xmlns:a14="http://schemas.microsoft.com/office/drawing/2010/main" val="0"/>
              </a:ext>
            </a:extLst>
          </a:blip>
          <a:srcRect t="12045"/>
          <a:stretch/>
        </p:blipFill>
        <p:spPr>
          <a:xfrm>
            <a:off x="6755140" y="381686"/>
            <a:ext cx="5270717" cy="2607670"/>
          </a:xfrm>
          <a:prstGeom prst="rect">
            <a:avLst/>
          </a:prstGeom>
        </p:spPr>
      </p:pic>
      <p:grpSp>
        <p:nvGrpSpPr>
          <p:cNvPr id="50" name="Group 49">
            <a:extLst>
              <a:ext uri="{FF2B5EF4-FFF2-40B4-BE49-F238E27FC236}">
                <a16:creationId xmlns:a16="http://schemas.microsoft.com/office/drawing/2014/main" id="{6FCA36B4-E870-4A2D-8709-495CADF39A3E}"/>
              </a:ext>
            </a:extLst>
          </p:cNvPr>
          <p:cNvGrpSpPr/>
          <p:nvPr/>
        </p:nvGrpSpPr>
        <p:grpSpPr>
          <a:xfrm>
            <a:off x="6558809" y="3392512"/>
            <a:ext cx="2324100" cy="1985819"/>
            <a:chOff x="6718300" y="2797084"/>
            <a:chExt cx="2324100" cy="1985819"/>
          </a:xfrm>
        </p:grpSpPr>
        <p:sp>
          <p:nvSpPr>
            <p:cNvPr id="44" name="Arrow: Right 43">
              <a:extLst>
                <a:ext uri="{FF2B5EF4-FFF2-40B4-BE49-F238E27FC236}">
                  <a16:creationId xmlns:a16="http://schemas.microsoft.com/office/drawing/2014/main" id="{41A5CEF8-141B-4C83-977E-9B0275728DB5}"/>
                </a:ext>
              </a:extLst>
            </p:cNvPr>
            <p:cNvSpPr/>
            <p:nvPr/>
          </p:nvSpPr>
          <p:spPr>
            <a:xfrm flipH="1">
              <a:off x="6718300" y="3641083"/>
              <a:ext cx="2324100" cy="245660"/>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45" name="Rectangle 44">
              <a:extLst>
                <a:ext uri="{FF2B5EF4-FFF2-40B4-BE49-F238E27FC236}">
                  <a16:creationId xmlns:a16="http://schemas.microsoft.com/office/drawing/2014/main" id="{2581DCCB-5CFF-48BD-9138-1DF9BB2F898E}"/>
                </a:ext>
              </a:extLst>
            </p:cNvPr>
            <p:cNvSpPr/>
            <p:nvPr/>
          </p:nvSpPr>
          <p:spPr>
            <a:xfrm>
              <a:off x="7474271" y="3549161"/>
              <a:ext cx="805029" cy="369332"/>
            </a:xfrm>
            <a:prstGeom prst="rect">
              <a:avLst/>
            </a:prstGeom>
            <a:solidFill>
              <a:schemeClr val="bg1"/>
            </a:solidFill>
          </p:spPr>
          <p:txBody>
            <a:bodyPr wrap="none">
              <a:spAutoFit/>
            </a:bodyPr>
            <a:lstStyle/>
            <a:p>
              <a:r>
                <a:rPr lang="en-US" b="1" dirty="0"/>
                <a:t>Model</a:t>
              </a:r>
              <a:endParaRPr lang="ar-SA" dirty="0"/>
            </a:p>
          </p:txBody>
        </p:sp>
        <p:sp>
          <p:nvSpPr>
            <p:cNvPr id="46" name="Arrow: Right 45">
              <a:extLst>
                <a:ext uri="{FF2B5EF4-FFF2-40B4-BE49-F238E27FC236}">
                  <a16:creationId xmlns:a16="http://schemas.microsoft.com/office/drawing/2014/main" id="{8120368E-B09A-4724-8C3D-EE09A1B3A54D}"/>
                </a:ext>
              </a:extLst>
            </p:cNvPr>
            <p:cNvSpPr/>
            <p:nvPr/>
          </p:nvSpPr>
          <p:spPr>
            <a:xfrm flipH="1">
              <a:off x="6718300" y="4505493"/>
              <a:ext cx="2324100" cy="245660"/>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47" name="Rectangle 46">
              <a:extLst>
                <a:ext uri="{FF2B5EF4-FFF2-40B4-BE49-F238E27FC236}">
                  <a16:creationId xmlns:a16="http://schemas.microsoft.com/office/drawing/2014/main" id="{43A3DE3C-7578-40A5-AF38-52829300E037}"/>
                </a:ext>
              </a:extLst>
            </p:cNvPr>
            <p:cNvSpPr/>
            <p:nvPr/>
          </p:nvSpPr>
          <p:spPr>
            <a:xfrm>
              <a:off x="7550471" y="4413571"/>
              <a:ext cx="662810" cy="369332"/>
            </a:xfrm>
            <a:prstGeom prst="rect">
              <a:avLst/>
            </a:prstGeom>
            <a:solidFill>
              <a:schemeClr val="bg1"/>
            </a:solidFill>
          </p:spPr>
          <p:txBody>
            <a:bodyPr wrap="none">
              <a:spAutoFit/>
            </a:bodyPr>
            <a:lstStyle/>
            <a:p>
              <a:r>
                <a:rPr lang="en-US" b="1" dirty="0"/>
                <a:t>View</a:t>
              </a:r>
              <a:endParaRPr lang="ar-SA" dirty="0"/>
            </a:p>
          </p:txBody>
        </p:sp>
        <p:sp>
          <p:nvSpPr>
            <p:cNvPr id="48" name="Arrow: Right 47">
              <a:extLst>
                <a:ext uri="{FF2B5EF4-FFF2-40B4-BE49-F238E27FC236}">
                  <a16:creationId xmlns:a16="http://schemas.microsoft.com/office/drawing/2014/main" id="{5E72DD95-5826-43A3-BE77-B03FF415B3C6}"/>
                </a:ext>
              </a:extLst>
            </p:cNvPr>
            <p:cNvSpPr/>
            <p:nvPr/>
          </p:nvSpPr>
          <p:spPr>
            <a:xfrm flipH="1">
              <a:off x="6718300" y="2889006"/>
              <a:ext cx="2324100" cy="245660"/>
            </a:xfrm>
            <a:prstGeom prst="rightArrow">
              <a:avLst/>
            </a:prstGeom>
            <a:gradFill flip="none" rotWithShape="1">
              <a:gsLst>
                <a:gs pos="0">
                  <a:schemeClr val="accent1">
                    <a:tint val="66000"/>
                    <a:satMod val="160000"/>
                  </a:schemeClr>
                </a:gs>
                <a:gs pos="50000">
                  <a:schemeClr val="accent1">
                    <a:tint val="44500"/>
                    <a:satMod val="160000"/>
                  </a:schemeClr>
                </a:gs>
                <a:gs pos="100000">
                  <a:schemeClr val="accent1">
                    <a:tint val="23500"/>
                    <a:satMod val="160000"/>
                  </a:schemeClr>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ar-SA"/>
            </a:p>
          </p:txBody>
        </p:sp>
        <p:sp>
          <p:nvSpPr>
            <p:cNvPr id="49" name="Rectangle 48">
              <a:extLst>
                <a:ext uri="{FF2B5EF4-FFF2-40B4-BE49-F238E27FC236}">
                  <a16:creationId xmlns:a16="http://schemas.microsoft.com/office/drawing/2014/main" id="{0572F4BA-A372-4A48-AC65-2B8FCD0EF0A3}"/>
                </a:ext>
              </a:extLst>
            </p:cNvPr>
            <p:cNvSpPr/>
            <p:nvPr/>
          </p:nvSpPr>
          <p:spPr>
            <a:xfrm>
              <a:off x="7207571" y="2797084"/>
              <a:ext cx="1231684" cy="369332"/>
            </a:xfrm>
            <a:prstGeom prst="rect">
              <a:avLst/>
            </a:prstGeom>
            <a:solidFill>
              <a:schemeClr val="bg1"/>
            </a:solidFill>
          </p:spPr>
          <p:txBody>
            <a:bodyPr wrap="none">
              <a:spAutoFit/>
            </a:bodyPr>
            <a:lstStyle/>
            <a:p>
              <a:r>
                <a:rPr lang="en-US" b="1" dirty="0"/>
                <a:t>Controllers</a:t>
              </a:r>
              <a:endParaRPr lang="ar-SA" dirty="0"/>
            </a:p>
          </p:txBody>
        </p:sp>
      </p:grpSp>
      <p:sp>
        <p:nvSpPr>
          <p:cNvPr id="51" name="Rectangle 50">
            <a:extLst>
              <a:ext uri="{FF2B5EF4-FFF2-40B4-BE49-F238E27FC236}">
                <a16:creationId xmlns:a16="http://schemas.microsoft.com/office/drawing/2014/main" id="{02F5902B-76A4-4602-8E16-D76F5EFA62F1}"/>
              </a:ext>
            </a:extLst>
          </p:cNvPr>
          <p:cNvSpPr/>
          <p:nvPr/>
        </p:nvSpPr>
        <p:spPr>
          <a:xfrm>
            <a:off x="2595754" y="5916483"/>
            <a:ext cx="1579278" cy="369332"/>
          </a:xfrm>
          <a:prstGeom prst="rect">
            <a:avLst/>
          </a:prstGeom>
        </p:spPr>
        <p:txBody>
          <a:bodyPr wrap="none">
            <a:spAutoFit/>
          </a:bodyPr>
          <a:lstStyle/>
          <a:p>
            <a:r>
              <a:rPr lang="en-US" b="1" dirty="0" err="1"/>
              <a:t>OpenCell</a:t>
            </a:r>
            <a:r>
              <a:rPr lang="en-US" b="1" dirty="0"/>
              <a:t> Class</a:t>
            </a:r>
            <a:endParaRPr lang="ar-SA" dirty="0"/>
          </a:p>
        </p:txBody>
      </p:sp>
    </p:spTree>
    <p:extLst>
      <p:ext uri="{BB962C8B-B14F-4D97-AF65-F5344CB8AC3E}">
        <p14:creationId xmlns:p14="http://schemas.microsoft.com/office/powerpoint/2010/main" val="779577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703621-097C-4B4A-A528-C1A014B80CBB}"/>
              </a:ext>
            </a:extLst>
          </p:cNvPr>
          <p:cNvSpPr>
            <a:spLocks noGrp="1"/>
          </p:cNvSpPr>
          <p:nvPr>
            <p:ph idx="1"/>
          </p:nvPr>
        </p:nvSpPr>
        <p:spPr>
          <a:xfrm>
            <a:off x="709863" y="890143"/>
            <a:ext cx="10515600" cy="1140859"/>
          </a:xfrm>
        </p:spPr>
        <p:txBody>
          <a:bodyPr>
            <a:noAutofit/>
          </a:bodyPr>
          <a:lstStyle/>
          <a:p>
            <a:pPr marL="401638" indent="-401638" algn="just">
              <a:lnSpc>
                <a:spcPct val="170000"/>
              </a:lnSpc>
              <a:buFont typeface="Wingdings" panose="05000000000000000000" pitchFamily="2" charset="2"/>
              <a:buChar char="ü"/>
            </a:pPr>
            <a:r>
              <a:rPr lang="en-US" sz="1800" dirty="0"/>
              <a:t>The </a:t>
            </a:r>
            <a:r>
              <a:rPr lang="en-US" sz="1800" dirty="0" err="1"/>
              <a:t>OpenCell</a:t>
            </a:r>
            <a:r>
              <a:rPr lang="en-US" sz="1800" dirty="0"/>
              <a:t> view in the Razor view engine and the strongly-typed view is selected for the model class. The scaffold template is used for creating list, details, edit, and delete views based on the master layout.</a:t>
            </a:r>
          </a:p>
          <a:p>
            <a:pPr marL="401638" indent="-401638" algn="just">
              <a:lnSpc>
                <a:spcPct val="170000"/>
              </a:lnSpc>
              <a:buFont typeface="Wingdings" panose="05000000000000000000" pitchFamily="2" charset="2"/>
              <a:buChar char="ü"/>
            </a:pPr>
            <a:r>
              <a:rPr lang="en-US" sz="1800" dirty="0"/>
              <a:t>The related information is stored in the database and passed to the map and appears on the info window on the Mouse Click event on the Markers. The geographic locations of </a:t>
            </a:r>
            <a:r>
              <a:rPr lang="en-US" sz="1800" dirty="0" err="1"/>
              <a:t>OpenCell</a:t>
            </a:r>
            <a:r>
              <a:rPr lang="en-US" sz="1800" dirty="0"/>
              <a:t> towers are stored in the SQL table with latitude and longitude values received from the maps.</a:t>
            </a:r>
          </a:p>
          <a:p>
            <a:pPr marL="401638" indent="-401638" algn="just">
              <a:lnSpc>
                <a:spcPct val="170000"/>
              </a:lnSpc>
              <a:buFont typeface="Wingdings" panose="05000000000000000000" pitchFamily="2" charset="2"/>
              <a:buChar char="ü"/>
            </a:pPr>
            <a:r>
              <a:rPr lang="en-US" sz="1800" dirty="0"/>
              <a:t>Partial views are used to create, edit, or view the geographic locations of the Cell towers. The mapping functionality is utilized in several places within the application; therefore a shared Map functionality has been utilized within a single partial template to reuse in multiple controllers and views.  The callback event handler function is used; this adds a pin to the map for location identification.  Draggable pushpins are used on the map for location identification of Cell towers.</a:t>
            </a:r>
            <a:endParaRPr lang="ar-SA" sz="1800" dirty="0"/>
          </a:p>
        </p:txBody>
      </p:sp>
    </p:spTree>
    <p:extLst>
      <p:ext uri="{BB962C8B-B14F-4D97-AF65-F5344CB8AC3E}">
        <p14:creationId xmlns:p14="http://schemas.microsoft.com/office/powerpoint/2010/main" val="28638711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4346</TotalTime>
  <Words>1508</Words>
  <Application>Microsoft Office PowerPoint</Application>
  <PresentationFormat>Widescreen</PresentationFormat>
  <Paragraphs>180</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Calibri Light</vt:lpstr>
      <vt:lpstr>Consolas</vt:lpstr>
      <vt:lpstr>Times New Roman</vt:lpstr>
      <vt:lpstr>Wingdings</vt:lpstr>
      <vt:lpstr>Office Theme</vt:lpstr>
      <vt:lpstr>PowerPoint Presentation</vt:lpstr>
      <vt:lpstr>OpenCelliD is BigData collection of Cell Towers and WiFi Aps.  This database is built by the community and is free available for download.  The row count is 39,374,666, Last updated on : 2018-02-14  Database link in CSV format https://opencellid.org/downloads </vt:lpstr>
      <vt:lpstr>PowerPoint Presentation</vt:lpstr>
      <vt:lpstr>Data Base Structure</vt:lpstr>
      <vt:lpstr>PowerPoint Presentation</vt:lpstr>
      <vt:lpstr>PowerPoint Presentation</vt:lpstr>
      <vt:lpstr>PowerPoint Presentation</vt:lpstr>
      <vt:lpstr>Model View Controller (MVC)</vt:lpstr>
      <vt:lpstr>PowerPoint Presentation</vt:lpstr>
      <vt:lpstr>Bing MAP V8 API</vt:lpstr>
      <vt:lpstr>PowerPoint Presentation</vt:lpstr>
      <vt:lpstr>OpenCell.js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Dell</cp:lastModifiedBy>
  <cp:revision>152</cp:revision>
  <dcterms:created xsi:type="dcterms:W3CDTF">2018-02-15T09:59:51Z</dcterms:created>
  <dcterms:modified xsi:type="dcterms:W3CDTF">2018-02-18T10:25:56Z</dcterms:modified>
</cp:coreProperties>
</file>

<file path=docProps/thumbnail.jpeg>
</file>